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M Hanna" charset="1" panose="02000503000000020003"/>
      <p:regular r:id="rId23"/>
    </p:embeddedFont>
    <p:embeddedFont>
      <p:font typeface="Mosse Thai" charset="1" panose="00000500000000000000"/>
      <p:regular r:id="rId24"/>
    </p:embeddedFont>
    <p:embeddedFont>
      <p:font typeface="Mosse Thai Bold" charset="1" panose="00000500000000000000"/>
      <p:regular r:id="rId25"/>
    </p:embeddedFont>
    <p:embeddedFont>
      <p:font typeface="Canva Sans Bold" charset="1" panose="020B0803030501040103"/>
      <p:regular r:id="rId26"/>
    </p:embeddedFont>
    <p:embeddedFont>
      <p:font typeface="Canva Sans" charset="1" panose="020B05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36.pn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2" Target="../media/image1.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2" Target="../media/image1.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TextBox 3" id="3"/>
          <p:cNvSpPr txBox="true"/>
          <p:nvPr/>
        </p:nvSpPr>
        <p:spPr>
          <a:xfrm rot="0">
            <a:off x="2995592" y="3518346"/>
            <a:ext cx="12296817" cy="1837077"/>
          </a:xfrm>
          <a:prstGeom prst="rect">
            <a:avLst/>
          </a:prstGeom>
        </p:spPr>
        <p:txBody>
          <a:bodyPr anchor="t" rtlCol="false" tIns="0" lIns="0" bIns="0" rIns="0">
            <a:spAutoFit/>
          </a:bodyPr>
          <a:lstStyle/>
          <a:p>
            <a:pPr algn="ctr" marL="0" indent="0" lvl="0">
              <a:lnSpc>
                <a:spcPts val="13559"/>
              </a:lnSpc>
              <a:spcBef>
                <a:spcPct val="0"/>
              </a:spcBef>
            </a:pPr>
            <a:r>
              <a:rPr lang="en-US" sz="13979">
                <a:solidFill>
                  <a:srgbClr val="FFFFFF"/>
                </a:solidFill>
                <a:latin typeface="BM Hanna"/>
                <a:ea typeface="BM Hanna"/>
                <a:cs typeface="BM Hanna"/>
                <a:sym typeface="BM Hanna"/>
              </a:rPr>
              <a:t>BUMPBUDDY</a:t>
            </a:r>
          </a:p>
        </p:txBody>
      </p:sp>
      <p:grpSp>
        <p:nvGrpSpPr>
          <p:cNvPr name="Group 4" id="4"/>
          <p:cNvGrpSpPr/>
          <p:nvPr/>
        </p:nvGrpSpPr>
        <p:grpSpPr>
          <a:xfrm rot="0">
            <a:off x="5863095" y="5752848"/>
            <a:ext cx="6561811" cy="1212850"/>
            <a:chOff x="0" y="0"/>
            <a:chExt cx="1728214" cy="319434"/>
          </a:xfrm>
        </p:grpSpPr>
        <p:sp>
          <p:nvSpPr>
            <p:cNvPr name="Freeform 5" id="5"/>
            <p:cNvSpPr/>
            <p:nvPr/>
          </p:nvSpPr>
          <p:spPr>
            <a:xfrm flipH="false" flipV="false" rot="0">
              <a:off x="0" y="0"/>
              <a:ext cx="1728214" cy="319434"/>
            </a:xfrm>
            <a:custGeom>
              <a:avLst/>
              <a:gdLst/>
              <a:ahLst/>
              <a:cxnLst/>
              <a:rect r="r" b="b" t="t" l="l"/>
              <a:pathLst>
                <a:path h="319434" w="1728214">
                  <a:moveTo>
                    <a:pt x="117985" y="0"/>
                  </a:moveTo>
                  <a:lnTo>
                    <a:pt x="1610229" y="0"/>
                  </a:lnTo>
                  <a:cubicBezTo>
                    <a:pt x="1641520" y="0"/>
                    <a:pt x="1671530" y="12430"/>
                    <a:pt x="1693657" y="34557"/>
                  </a:cubicBezTo>
                  <a:cubicBezTo>
                    <a:pt x="1715783" y="56683"/>
                    <a:pt x="1728214" y="86693"/>
                    <a:pt x="1728214" y="117985"/>
                  </a:cubicBezTo>
                  <a:lnTo>
                    <a:pt x="1728214" y="201449"/>
                  </a:lnTo>
                  <a:cubicBezTo>
                    <a:pt x="1728214" y="232741"/>
                    <a:pt x="1715783" y="262751"/>
                    <a:pt x="1693657" y="284877"/>
                  </a:cubicBezTo>
                  <a:cubicBezTo>
                    <a:pt x="1671530" y="307003"/>
                    <a:pt x="1641520" y="319434"/>
                    <a:pt x="1610229" y="319434"/>
                  </a:cubicBezTo>
                  <a:lnTo>
                    <a:pt x="117985" y="319434"/>
                  </a:lnTo>
                  <a:cubicBezTo>
                    <a:pt x="86693" y="319434"/>
                    <a:pt x="56683" y="307003"/>
                    <a:pt x="34557" y="284877"/>
                  </a:cubicBezTo>
                  <a:cubicBezTo>
                    <a:pt x="12430" y="262751"/>
                    <a:pt x="0" y="232741"/>
                    <a:pt x="0" y="201449"/>
                  </a:cubicBezTo>
                  <a:lnTo>
                    <a:pt x="0" y="117985"/>
                  </a:lnTo>
                  <a:cubicBezTo>
                    <a:pt x="0" y="86693"/>
                    <a:pt x="12430" y="56683"/>
                    <a:pt x="34557" y="34557"/>
                  </a:cubicBezTo>
                  <a:cubicBezTo>
                    <a:pt x="56683" y="12430"/>
                    <a:pt x="86693" y="0"/>
                    <a:pt x="117985" y="0"/>
                  </a:cubicBezTo>
                  <a:close/>
                </a:path>
              </a:pathLst>
            </a:custGeom>
            <a:solidFill>
              <a:srgbClr val="FFCE32"/>
            </a:solidFill>
          </p:spPr>
        </p:sp>
        <p:sp>
          <p:nvSpPr>
            <p:cNvPr name="TextBox 6" id="6"/>
            <p:cNvSpPr txBox="true"/>
            <p:nvPr/>
          </p:nvSpPr>
          <p:spPr>
            <a:xfrm>
              <a:off x="0" y="-28575"/>
              <a:ext cx="1728214" cy="348009"/>
            </a:xfrm>
            <a:prstGeom prst="rect">
              <a:avLst/>
            </a:prstGeom>
          </p:spPr>
          <p:txBody>
            <a:bodyPr anchor="ctr" rtlCol="false" tIns="50800" lIns="50800" bIns="50800" rIns="50800"/>
            <a:lstStyle/>
            <a:p>
              <a:pPr algn="ctr">
                <a:lnSpc>
                  <a:spcPts val="3437"/>
                </a:lnSpc>
              </a:pPr>
              <a:r>
                <a:rPr lang="en-US" sz="2644">
                  <a:solidFill>
                    <a:srgbClr val="FFFFFF"/>
                  </a:solidFill>
                  <a:latin typeface="Mosse Thai"/>
                  <a:ea typeface="Mosse Thai"/>
                  <a:cs typeface="Mosse Thai"/>
                  <a:sym typeface="Mosse Thai"/>
                </a:rPr>
                <a:t>"Panduan Gizi Pintar untuk Kehamilan Sehat"</a:t>
              </a:r>
            </a:p>
          </p:txBody>
        </p:sp>
      </p:grpSp>
      <p:sp>
        <p:nvSpPr>
          <p:cNvPr name="Freeform 7" id="7"/>
          <p:cNvSpPr/>
          <p:nvPr/>
        </p:nvSpPr>
        <p:spPr>
          <a:xfrm flipH="false" flipV="false" rot="0">
            <a:off x="13833448" y="-1279629"/>
            <a:ext cx="5817841" cy="4114800"/>
          </a:xfrm>
          <a:custGeom>
            <a:avLst/>
            <a:gdLst/>
            <a:ahLst/>
            <a:cxnLst/>
            <a:rect r="r" b="b" t="t" l="l"/>
            <a:pathLst>
              <a:path h="4114800" w="5817841">
                <a:moveTo>
                  <a:pt x="0" y="0"/>
                </a:moveTo>
                <a:lnTo>
                  <a:pt x="5817841" y="0"/>
                </a:lnTo>
                <a:lnTo>
                  <a:pt x="58178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98693" y="-662043"/>
            <a:ext cx="5155216" cy="4114800"/>
          </a:xfrm>
          <a:custGeom>
            <a:avLst/>
            <a:gdLst/>
            <a:ahLst/>
            <a:cxnLst/>
            <a:rect r="r" b="b" t="t" l="l"/>
            <a:pathLst>
              <a:path h="4114800" w="5155216">
                <a:moveTo>
                  <a:pt x="0" y="0"/>
                </a:moveTo>
                <a:lnTo>
                  <a:pt x="5155216" y="0"/>
                </a:lnTo>
                <a:lnTo>
                  <a:pt x="515521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34988" y="4918062"/>
            <a:ext cx="5519370" cy="5675445"/>
          </a:xfrm>
          <a:custGeom>
            <a:avLst/>
            <a:gdLst/>
            <a:ahLst/>
            <a:cxnLst/>
            <a:rect r="r" b="b" t="t" l="l"/>
            <a:pathLst>
              <a:path h="5675445" w="5519370">
                <a:moveTo>
                  <a:pt x="0" y="0"/>
                </a:moveTo>
                <a:lnTo>
                  <a:pt x="5519369" y="0"/>
                </a:lnTo>
                <a:lnTo>
                  <a:pt x="5519369" y="5675445"/>
                </a:lnTo>
                <a:lnTo>
                  <a:pt x="0" y="5675445"/>
                </a:lnTo>
                <a:lnTo>
                  <a:pt x="0" y="0"/>
                </a:lnTo>
                <a:close/>
              </a:path>
            </a:pathLst>
          </a:custGeom>
          <a:blipFill>
            <a:blip r:embed="rId7"/>
            <a:stretch>
              <a:fillRect l="0" t="0" r="0" b="0"/>
            </a:stretch>
          </a:blipFill>
        </p:spPr>
      </p:sp>
      <p:sp>
        <p:nvSpPr>
          <p:cNvPr name="Freeform 10" id="10"/>
          <p:cNvSpPr/>
          <p:nvPr/>
        </p:nvSpPr>
        <p:spPr>
          <a:xfrm flipH="false" flipV="false" rot="0">
            <a:off x="12589058" y="6965698"/>
            <a:ext cx="5698942" cy="3491897"/>
          </a:xfrm>
          <a:custGeom>
            <a:avLst/>
            <a:gdLst/>
            <a:ahLst/>
            <a:cxnLst/>
            <a:rect r="r" b="b" t="t" l="l"/>
            <a:pathLst>
              <a:path h="3491897" w="5698942">
                <a:moveTo>
                  <a:pt x="0" y="0"/>
                </a:moveTo>
                <a:lnTo>
                  <a:pt x="5698942" y="0"/>
                </a:lnTo>
                <a:lnTo>
                  <a:pt x="5698942" y="3491897"/>
                </a:lnTo>
                <a:lnTo>
                  <a:pt x="0" y="34918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899330" y="1028700"/>
            <a:ext cx="10534934" cy="4114800"/>
            <a:chOff x="0" y="0"/>
            <a:chExt cx="2774633" cy="1083733"/>
          </a:xfrm>
        </p:grpSpPr>
        <p:sp>
          <p:nvSpPr>
            <p:cNvPr name="Freeform 4" id="4"/>
            <p:cNvSpPr/>
            <p:nvPr/>
          </p:nvSpPr>
          <p:spPr>
            <a:xfrm flipH="false" flipV="false" rot="0">
              <a:off x="0" y="0"/>
              <a:ext cx="2774633" cy="1083733"/>
            </a:xfrm>
            <a:custGeom>
              <a:avLst/>
              <a:gdLst/>
              <a:ahLst/>
              <a:cxnLst/>
              <a:rect r="r" b="b" t="t" l="l"/>
              <a:pathLst>
                <a:path h="1083733" w="2774633">
                  <a:moveTo>
                    <a:pt x="30865" y="0"/>
                  </a:moveTo>
                  <a:lnTo>
                    <a:pt x="2743768" y="0"/>
                  </a:lnTo>
                  <a:cubicBezTo>
                    <a:pt x="2751954" y="0"/>
                    <a:pt x="2759804" y="3252"/>
                    <a:pt x="2765593" y="9040"/>
                  </a:cubicBezTo>
                  <a:cubicBezTo>
                    <a:pt x="2771381" y="14828"/>
                    <a:pt x="2774633" y="22679"/>
                    <a:pt x="2774633" y="30865"/>
                  </a:cubicBezTo>
                  <a:lnTo>
                    <a:pt x="2774633" y="1052868"/>
                  </a:lnTo>
                  <a:cubicBezTo>
                    <a:pt x="2774633" y="1061054"/>
                    <a:pt x="2771381" y="1068905"/>
                    <a:pt x="2765593" y="1074693"/>
                  </a:cubicBezTo>
                  <a:cubicBezTo>
                    <a:pt x="2759804" y="1080482"/>
                    <a:pt x="2751954" y="1083733"/>
                    <a:pt x="2743768" y="1083733"/>
                  </a:cubicBezTo>
                  <a:lnTo>
                    <a:pt x="30865" y="1083733"/>
                  </a:lnTo>
                  <a:cubicBezTo>
                    <a:pt x="22679" y="1083733"/>
                    <a:pt x="14828" y="1080482"/>
                    <a:pt x="9040" y="1074693"/>
                  </a:cubicBezTo>
                  <a:cubicBezTo>
                    <a:pt x="3252" y="1068905"/>
                    <a:pt x="0" y="1061054"/>
                    <a:pt x="0" y="1052868"/>
                  </a:cubicBezTo>
                  <a:lnTo>
                    <a:pt x="0" y="30865"/>
                  </a:lnTo>
                  <a:cubicBezTo>
                    <a:pt x="0" y="22679"/>
                    <a:pt x="3252" y="14828"/>
                    <a:pt x="9040" y="9040"/>
                  </a:cubicBezTo>
                  <a:cubicBezTo>
                    <a:pt x="14828" y="3252"/>
                    <a:pt x="22679" y="0"/>
                    <a:pt x="30865" y="0"/>
                  </a:cubicBezTo>
                  <a:close/>
                </a:path>
              </a:pathLst>
            </a:custGeom>
            <a:solidFill>
              <a:srgbClr val="FFCE32"/>
            </a:solidFill>
          </p:spPr>
        </p:sp>
        <p:sp>
          <p:nvSpPr>
            <p:cNvPr name="TextBox 5" id="5"/>
            <p:cNvSpPr txBox="true"/>
            <p:nvPr/>
          </p:nvSpPr>
          <p:spPr>
            <a:xfrm>
              <a:off x="0" y="-57150"/>
              <a:ext cx="2774633" cy="114088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3732593" y="-476467"/>
            <a:ext cx="5603193" cy="4900247"/>
          </a:xfrm>
          <a:custGeom>
            <a:avLst/>
            <a:gdLst/>
            <a:ahLst/>
            <a:cxnLst/>
            <a:rect r="r" b="b" t="t" l="l"/>
            <a:pathLst>
              <a:path h="4900247" w="5603193">
                <a:moveTo>
                  <a:pt x="0" y="0"/>
                </a:moveTo>
                <a:lnTo>
                  <a:pt x="5603193" y="0"/>
                </a:lnTo>
                <a:lnTo>
                  <a:pt x="5603193" y="4900247"/>
                </a:lnTo>
                <a:lnTo>
                  <a:pt x="0" y="490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556495" y="5650672"/>
            <a:ext cx="4611039" cy="4636328"/>
          </a:xfrm>
          <a:custGeom>
            <a:avLst/>
            <a:gdLst/>
            <a:ahLst/>
            <a:cxnLst/>
            <a:rect r="r" b="b" t="t" l="l"/>
            <a:pathLst>
              <a:path h="4636328" w="4611039">
                <a:moveTo>
                  <a:pt x="0" y="0"/>
                </a:moveTo>
                <a:lnTo>
                  <a:pt x="4611039" y="0"/>
                </a:lnTo>
                <a:lnTo>
                  <a:pt x="4611039" y="4636328"/>
                </a:lnTo>
                <a:lnTo>
                  <a:pt x="0" y="4636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437350" y="-183390"/>
            <a:ext cx="2844050" cy="3002356"/>
          </a:xfrm>
          <a:custGeom>
            <a:avLst/>
            <a:gdLst/>
            <a:ahLst/>
            <a:cxnLst/>
            <a:rect r="r" b="b" t="t" l="l"/>
            <a:pathLst>
              <a:path h="3002356" w="2844050">
                <a:moveTo>
                  <a:pt x="0" y="0"/>
                </a:moveTo>
                <a:lnTo>
                  <a:pt x="2844050" y="0"/>
                </a:lnTo>
                <a:lnTo>
                  <a:pt x="2844050" y="3002356"/>
                </a:lnTo>
                <a:lnTo>
                  <a:pt x="0" y="30023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70688" y="308980"/>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996814" y="308980"/>
            <a:ext cx="4835029" cy="8487019"/>
          </a:xfrm>
          <a:custGeom>
            <a:avLst/>
            <a:gdLst/>
            <a:ahLst/>
            <a:cxnLst/>
            <a:rect r="r" b="b" t="t" l="l"/>
            <a:pathLst>
              <a:path h="8487019" w="4835029">
                <a:moveTo>
                  <a:pt x="0" y="0"/>
                </a:moveTo>
                <a:lnTo>
                  <a:pt x="4835029" y="0"/>
                </a:lnTo>
                <a:lnTo>
                  <a:pt x="4835029" y="8487019"/>
                </a:lnTo>
                <a:lnTo>
                  <a:pt x="0" y="8487019"/>
                </a:lnTo>
                <a:lnTo>
                  <a:pt x="0" y="0"/>
                </a:lnTo>
                <a:close/>
              </a:path>
            </a:pathLst>
          </a:custGeom>
          <a:blipFill>
            <a:blip r:embed="rId11"/>
            <a:stretch>
              <a:fillRect l="0" t="0" r="0" b="0"/>
            </a:stretch>
          </a:blipFill>
        </p:spPr>
      </p:sp>
      <p:sp>
        <p:nvSpPr>
          <p:cNvPr name="TextBox 11" id="11"/>
          <p:cNvSpPr txBox="true"/>
          <p:nvPr/>
        </p:nvSpPr>
        <p:spPr>
          <a:xfrm rot="0">
            <a:off x="9635824" y="1338865"/>
            <a:ext cx="7841343" cy="715383"/>
          </a:xfrm>
          <a:prstGeom prst="rect">
            <a:avLst/>
          </a:prstGeom>
        </p:spPr>
        <p:txBody>
          <a:bodyPr anchor="t" rtlCol="false" tIns="0" lIns="0" bIns="0" rIns="0">
            <a:spAutoFit/>
          </a:bodyPr>
          <a:lstStyle/>
          <a:p>
            <a:pPr algn="l">
              <a:lnSpc>
                <a:spcPts val="5352"/>
              </a:lnSpc>
            </a:pPr>
            <a:r>
              <a:rPr lang="en-US" sz="5518">
                <a:solidFill>
                  <a:srgbClr val="000000"/>
                </a:solidFill>
                <a:latin typeface="BM Hanna"/>
                <a:ea typeface="BM Hanna"/>
                <a:cs typeface="BM Hanna"/>
                <a:sym typeface="BM Hanna"/>
              </a:rPr>
              <a:t>REMINDERS</a:t>
            </a:r>
          </a:p>
        </p:txBody>
      </p:sp>
      <p:sp>
        <p:nvSpPr>
          <p:cNvPr name="TextBox 12" id="12"/>
          <p:cNvSpPr txBox="true"/>
          <p:nvPr/>
        </p:nvSpPr>
        <p:spPr>
          <a:xfrm rot="0">
            <a:off x="9335786" y="2290180"/>
            <a:ext cx="7599867" cy="2781300"/>
          </a:xfrm>
          <a:prstGeom prst="rect">
            <a:avLst/>
          </a:prstGeom>
        </p:spPr>
        <p:txBody>
          <a:bodyPr anchor="t" rtlCol="false" tIns="0" lIns="0" bIns="0" rIns="0">
            <a:spAutoFit/>
          </a:bodyPr>
          <a:lstStyle/>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Pengingat otomatis untuk hal-hal penting, seperti:</a:t>
            </a:r>
          </a:p>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Jadwal kunjungan ke dokter.</a:t>
            </a:r>
          </a:p>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Minum vitamin atau melakukan pemeriksaan kesehatan lainnya.</a:t>
            </a:r>
          </a:p>
          <a:p>
            <a:pPr algn="just">
              <a:lnSpc>
                <a:spcPts val="374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899330" y="1028700"/>
            <a:ext cx="10534934" cy="4114800"/>
            <a:chOff x="0" y="0"/>
            <a:chExt cx="2774633" cy="1083733"/>
          </a:xfrm>
        </p:grpSpPr>
        <p:sp>
          <p:nvSpPr>
            <p:cNvPr name="Freeform 4" id="4"/>
            <p:cNvSpPr/>
            <p:nvPr/>
          </p:nvSpPr>
          <p:spPr>
            <a:xfrm flipH="false" flipV="false" rot="0">
              <a:off x="0" y="0"/>
              <a:ext cx="2774633" cy="1083733"/>
            </a:xfrm>
            <a:custGeom>
              <a:avLst/>
              <a:gdLst/>
              <a:ahLst/>
              <a:cxnLst/>
              <a:rect r="r" b="b" t="t" l="l"/>
              <a:pathLst>
                <a:path h="1083733" w="2774633">
                  <a:moveTo>
                    <a:pt x="30865" y="0"/>
                  </a:moveTo>
                  <a:lnTo>
                    <a:pt x="2743768" y="0"/>
                  </a:lnTo>
                  <a:cubicBezTo>
                    <a:pt x="2751954" y="0"/>
                    <a:pt x="2759804" y="3252"/>
                    <a:pt x="2765593" y="9040"/>
                  </a:cubicBezTo>
                  <a:cubicBezTo>
                    <a:pt x="2771381" y="14828"/>
                    <a:pt x="2774633" y="22679"/>
                    <a:pt x="2774633" y="30865"/>
                  </a:cubicBezTo>
                  <a:lnTo>
                    <a:pt x="2774633" y="1052868"/>
                  </a:lnTo>
                  <a:cubicBezTo>
                    <a:pt x="2774633" y="1061054"/>
                    <a:pt x="2771381" y="1068905"/>
                    <a:pt x="2765593" y="1074693"/>
                  </a:cubicBezTo>
                  <a:cubicBezTo>
                    <a:pt x="2759804" y="1080482"/>
                    <a:pt x="2751954" y="1083733"/>
                    <a:pt x="2743768" y="1083733"/>
                  </a:cubicBezTo>
                  <a:lnTo>
                    <a:pt x="30865" y="1083733"/>
                  </a:lnTo>
                  <a:cubicBezTo>
                    <a:pt x="22679" y="1083733"/>
                    <a:pt x="14828" y="1080482"/>
                    <a:pt x="9040" y="1074693"/>
                  </a:cubicBezTo>
                  <a:cubicBezTo>
                    <a:pt x="3252" y="1068905"/>
                    <a:pt x="0" y="1061054"/>
                    <a:pt x="0" y="1052868"/>
                  </a:cubicBezTo>
                  <a:lnTo>
                    <a:pt x="0" y="30865"/>
                  </a:lnTo>
                  <a:cubicBezTo>
                    <a:pt x="0" y="22679"/>
                    <a:pt x="3252" y="14828"/>
                    <a:pt x="9040" y="9040"/>
                  </a:cubicBezTo>
                  <a:cubicBezTo>
                    <a:pt x="14828" y="3252"/>
                    <a:pt x="22679" y="0"/>
                    <a:pt x="30865" y="0"/>
                  </a:cubicBezTo>
                  <a:close/>
                </a:path>
              </a:pathLst>
            </a:custGeom>
            <a:solidFill>
              <a:srgbClr val="FFCE32"/>
            </a:solidFill>
          </p:spPr>
        </p:sp>
        <p:sp>
          <p:nvSpPr>
            <p:cNvPr name="TextBox 5" id="5"/>
            <p:cNvSpPr txBox="true"/>
            <p:nvPr/>
          </p:nvSpPr>
          <p:spPr>
            <a:xfrm>
              <a:off x="0" y="-57150"/>
              <a:ext cx="2774633" cy="114088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410202" y="7316326"/>
            <a:ext cx="3862762" cy="3883947"/>
          </a:xfrm>
          <a:custGeom>
            <a:avLst/>
            <a:gdLst/>
            <a:ahLst/>
            <a:cxnLst/>
            <a:rect r="r" b="b" t="t" l="l"/>
            <a:pathLst>
              <a:path h="3883947" w="3862762">
                <a:moveTo>
                  <a:pt x="0" y="0"/>
                </a:moveTo>
                <a:lnTo>
                  <a:pt x="3862761" y="0"/>
                </a:lnTo>
                <a:lnTo>
                  <a:pt x="3862761" y="3883948"/>
                </a:lnTo>
                <a:lnTo>
                  <a:pt x="0" y="3883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37350" y="-183390"/>
            <a:ext cx="2844050" cy="3002356"/>
          </a:xfrm>
          <a:custGeom>
            <a:avLst/>
            <a:gdLst/>
            <a:ahLst/>
            <a:cxnLst/>
            <a:rect r="r" b="b" t="t" l="l"/>
            <a:pathLst>
              <a:path h="3002356" w="2844050">
                <a:moveTo>
                  <a:pt x="0" y="0"/>
                </a:moveTo>
                <a:lnTo>
                  <a:pt x="2844050" y="0"/>
                </a:lnTo>
                <a:lnTo>
                  <a:pt x="2844050" y="3002356"/>
                </a:lnTo>
                <a:lnTo>
                  <a:pt x="0" y="300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445877">
            <a:off x="-424088" y="1514845"/>
            <a:ext cx="2601806" cy="2549770"/>
          </a:xfrm>
          <a:custGeom>
            <a:avLst/>
            <a:gdLst/>
            <a:ahLst/>
            <a:cxnLst/>
            <a:rect r="r" b="b" t="t" l="l"/>
            <a:pathLst>
              <a:path h="2549770" w="2601806">
                <a:moveTo>
                  <a:pt x="0" y="0"/>
                </a:moveTo>
                <a:lnTo>
                  <a:pt x="2601806" y="0"/>
                </a:lnTo>
                <a:lnTo>
                  <a:pt x="2601806" y="2549771"/>
                </a:lnTo>
                <a:lnTo>
                  <a:pt x="0" y="2549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406967" y="5807636"/>
            <a:ext cx="6042987" cy="4479364"/>
          </a:xfrm>
          <a:custGeom>
            <a:avLst/>
            <a:gdLst/>
            <a:ahLst/>
            <a:cxnLst/>
            <a:rect r="r" b="b" t="t" l="l"/>
            <a:pathLst>
              <a:path h="4479364" w="6042987">
                <a:moveTo>
                  <a:pt x="0" y="0"/>
                </a:moveTo>
                <a:lnTo>
                  <a:pt x="6042987" y="0"/>
                </a:lnTo>
                <a:lnTo>
                  <a:pt x="6042987" y="4479364"/>
                </a:lnTo>
                <a:lnTo>
                  <a:pt x="0" y="4479364"/>
                </a:lnTo>
                <a:lnTo>
                  <a:pt x="0" y="0"/>
                </a:lnTo>
                <a:close/>
              </a:path>
            </a:pathLst>
          </a:custGeom>
          <a:blipFill>
            <a:blip r:embed="rId9"/>
            <a:stretch>
              <a:fillRect l="0" t="0" r="0" b="0"/>
            </a:stretch>
          </a:blipFill>
        </p:spPr>
      </p:sp>
      <p:sp>
        <p:nvSpPr>
          <p:cNvPr name="Freeform 10" id="10"/>
          <p:cNvSpPr/>
          <p:nvPr/>
        </p:nvSpPr>
        <p:spPr>
          <a:xfrm flipH="false" flipV="false" rot="0">
            <a:off x="2968082" y="202257"/>
            <a:ext cx="5657723" cy="9882486"/>
          </a:xfrm>
          <a:custGeom>
            <a:avLst/>
            <a:gdLst/>
            <a:ahLst/>
            <a:cxnLst/>
            <a:rect r="r" b="b" t="t" l="l"/>
            <a:pathLst>
              <a:path h="9882486" w="5657723">
                <a:moveTo>
                  <a:pt x="0" y="0"/>
                </a:moveTo>
                <a:lnTo>
                  <a:pt x="5657723" y="0"/>
                </a:lnTo>
                <a:lnTo>
                  <a:pt x="5657723" y="9882486"/>
                </a:lnTo>
                <a:lnTo>
                  <a:pt x="0" y="9882486"/>
                </a:lnTo>
                <a:lnTo>
                  <a:pt x="0" y="0"/>
                </a:lnTo>
                <a:close/>
              </a:path>
            </a:pathLst>
          </a:custGeom>
          <a:blipFill>
            <a:blip r:embed="rId10"/>
            <a:stretch>
              <a:fillRect l="0" t="0" r="0" b="0"/>
            </a:stretch>
          </a:blipFill>
        </p:spPr>
      </p:sp>
      <p:sp>
        <p:nvSpPr>
          <p:cNvPr name="TextBox 11" id="11"/>
          <p:cNvSpPr txBox="true"/>
          <p:nvPr/>
        </p:nvSpPr>
        <p:spPr>
          <a:xfrm rot="0">
            <a:off x="9635824" y="1338865"/>
            <a:ext cx="7841343" cy="715383"/>
          </a:xfrm>
          <a:prstGeom prst="rect">
            <a:avLst/>
          </a:prstGeom>
        </p:spPr>
        <p:txBody>
          <a:bodyPr anchor="t" rtlCol="false" tIns="0" lIns="0" bIns="0" rIns="0">
            <a:spAutoFit/>
          </a:bodyPr>
          <a:lstStyle/>
          <a:p>
            <a:pPr algn="l">
              <a:lnSpc>
                <a:spcPts val="5352"/>
              </a:lnSpc>
            </a:pPr>
            <a:r>
              <a:rPr lang="en-US" sz="5518">
                <a:solidFill>
                  <a:srgbClr val="000000"/>
                </a:solidFill>
                <a:latin typeface="BM Hanna"/>
                <a:ea typeface="BM Hanna"/>
                <a:cs typeface="BM Hanna"/>
                <a:sym typeface="BM Hanna"/>
              </a:rPr>
              <a:t>PROFIL</a:t>
            </a:r>
          </a:p>
        </p:txBody>
      </p:sp>
      <p:sp>
        <p:nvSpPr>
          <p:cNvPr name="TextBox 12" id="12"/>
          <p:cNvSpPr txBox="true"/>
          <p:nvPr/>
        </p:nvSpPr>
        <p:spPr>
          <a:xfrm rot="0">
            <a:off x="9335786" y="2290180"/>
            <a:ext cx="7599867" cy="2314575"/>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ea typeface="Canva Sans"/>
                <a:cs typeface="Canva Sans"/>
                <a:sym typeface="Canva Sans"/>
              </a:rPr>
              <a:t>Profil</a:t>
            </a:r>
          </a:p>
          <a:p>
            <a:pPr algn="just" marL="539749" indent="-269875" lvl="1">
              <a:lnSpc>
                <a:spcPts val="3749"/>
              </a:lnSpc>
              <a:buFont typeface="Arial"/>
              <a:buChar char="•"/>
            </a:pPr>
            <a:r>
              <a:rPr lang="en-US" sz="2499">
                <a:solidFill>
                  <a:srgbClr val="000000"/>
                </a:solidFill>
                <a:latin typeface="Canva Sans"/>
                <a:ea typeface="Canva Sans"/>
                <a:cs typeface="Canva Sans"/>
                <a:sym typeface="Canva Sans"/>
              </a:rPr>
              <a:t>Menampilkan data pribadi pasien, seperti:</a:t>
            </a:r>
          </a:p>
          <a:p>
            <a:pPr algn="just" marL="1079499" indent="-359833" lvl="2">
              <a:lnSpc>
                <a:spcPts val="3749"/>
              </a:lnSpc>
              <a:buFont typeface="Arial"/>
              <a:buChar char="⚬"/>
            </a:pPr>
            <a:r>
              <a:rPr lang="en-US" sz="2499">
                <a:solidFill>
                  <a:srgbClr val="000000"/>
                </a:solidFill>
                <a:latin typeface="Canva Sans"/>
                <a:ea typeface="Canva Sans"/>
                <a:cs typeface="Canva Sans"/>
                <a:sym typeface="Canva Sans"/>
              </a:rPr>
              <a:t>Informasi kesehatan pasien.</a:t>
            </a:r>
          </a:p>
          <a:p>
            <a:pPr algn="just" marL="1079499" indent="-359833" lvl="2">
              <a:lnSpc>
                <a:spcPts val="3749"/>
              </a:lnSpc>
              <a:buFont typeface="Arial"/>
              <a:buChar char="⚬"/>
            </a:pPr>
            <a:r>
              <a:rPr lang="en-US" sz="2499">
                <a:solidFill>
                  <a:srgbClr val="000000"/>
                </a:solidFill>
                <a:latin typeface="Canva Sans"/>
                <a:ea typeface="Canva Sans"/>
                <a:cs typeface="Canva Sans"/>
                <a:sym typeface="Canva Sans"/>
              </a:rPr>
              <a:t>Data dokter yang menangani pasien.</a:t>
            </a:r>
          </a:p>
          <a:p>
            <a:pPr algn="just">
              <a:lnSpc>
                <a:spcPts val="374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899330" y="1028700"/>
            <a:ext cx="10534934" cy="5269596"/>
            <a:chOff x="0" y="0"/>
            <a:chExt cx="2774633" cy="1387877"/>
          </a:xfrm>
        </p:grpSpPr>
        <p:sp>
          <p:nvSpPr>
            <p:cNvPr name="Freeform 4" id="4"/>
            <p:cNvSpPr/>
            <p:nvPr/>
          </p:nvSpPr>
          <p:spPr>
            <a:xfrm flipH="false" flipV="false" rot="0">
              <a:off x="0" y="0"/>
              <a:ext cx="2774633" cy="1387877"/>
            </a:xfrm>
            <a:custGeom>
              <a:avLst/>
              <a:gdLst/>
              <a:ahLst/>
              <a:cxnLst/>
              <a:rect r="r" b="b" t="t" l="l"/>
              <a:pathLst>
                <a:path h="1387877" w="2774633">
                  <a:moveTo>
                    <a:pt x="30865" y="0"/>
                  </a:moveTo>
                  <a:lnTo>
                    <a:pt x="2743768" y="0"/>
                  </a:lnTo>
                  <a:cubicBezTo>
                    <a:pt x="2751954" y="0"/>
                    <a:pt x="2759804" y="3252"/>
                    <a:pt x="2765593" y="9040"/>
                  </a:cubicBezTo>
                  <a:cubicBezTo>
                    <a:pt x="2771381" y="14828"/>
                    <a:pt x="2774633" y="22679"/>
                    <a:pt x="2774633" y="30865"/>
                  </a:cubicBezTo>
                  <a:lnTo>
                    <a:pt x="2774633" y="1357012"/>
                  </a:lnTo>
                  <a:cubicBezTo>
                    <a:pt x="2774633" y="1365198"/>
                    <a:pt x="2771381" y="1373049"/>
                    <a:pt x="2765593" y="1378837"/>
                  </a:cubicBezTo>
                  <a:cubicBezTo>
                    <a:pt x="2759804" y="1384625"/>
                    <a:pt x="2751954" y="1387877"/>
                    <a:pt x="2743768" y="1387877"/>
                  </a:cubicBezTo>
                  <a:lnTo>
                    <a:pt x="30865" y="1387877"/>
                  </a:lnTo>
                  <a:cubicBezTo>
                    <a:pt x="22679" y="1387877"/>
                    <a:pt x="14828" y="1384625"/>
                    <a:pt x="9040" y="1378837"/>
                  </a:cubicBezTo>
                  <a:cubicBezTo>
                    <a:pt x="3252" y="1373049"/>
                    <a:pt x="0" y="1365198"/>
                    <a:pt x="0" y="1357012"/>
                  </a:cubicBezTo>
                  <a:lnTo>
                    <a:pt x="0" y="30865"/>
                  </a:lnTo>
                  <a:cubicBezTo>
                    <a:pt x="0" y="22679"/>
                    <a:pt x="3252" y="14828"/>
                    <a:pt x="9040" y="9040"/>
                  </a:cubicBezTo>
                  <a:cubicBezTo>
                    <a:pt x="14828" y="3252"/>
                    <a:pt x="22679" y="0"/>
                    <a:pt x="30865" y="0"/>
                  </a:cubicBezTo>
                  <a:close/>
                </a:path>
              </a:pathLst>
            </a:custGeom>
            <a:solidFill>
              <a:srgbClr val="FFCE32"/>
            </a:solidFill>
          </p:spPr>
        </p:sp>
        <p:sp>
          <p:nvSpPr>
            <p:cNvPr name="TextBox 5" id="5"/>
            <p:cNvSpPr txBox="true"/>
            <p:nvPr/>
          </p:nvSpPr>
          <p:spPr>
            <a:xfrm>
              <a:off x="0" y="-57150"/>
              <a:ext cx="2774633" cy="1445027"/>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6350165" y="-948108"/>
            <a:ext cx="2844050" cy="3002356"/>
          </a:xfrm>
          <a:custGeom>
            <a:avLst/>
            <a:gdLst/>
            <a:ahLst/>
            <a:cxnLst/>
            <a:rect r="r" b="b" t="t" l="l"/>
            <a:pathLst>
              <a:path h="3002356" w="2844050">
                <a:moveTo>
                  <a:pt x="0" y="0"/>
                </a:moveTo>
                <a:lnTo>
                  <a:pt x="2844051" y="0"/>
                </a:lnTo>
                <a:lnTo>
                  <a:pt x="2844051" y="3002356"/>
                </a:lnTo>
                <a:lnTo>
                  <a:pt x="0" y="3002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36352" y="1028700"/>
            <a:ext cx="4409047" cy="7796255"/>
          </a:xfrm>
          <a:custGeom>
            <a:avLst/>
            <a:gdLst/>
            <a:ahLst/>
            <a:cxnLst/>
            <a:rect r="r" b="b" t="t" l="l"/>
            <a:pathLst>
              <a:path h="7796255" w="4409047">
                <a:moveTo>
                  <a:pt x="0" y="0"/>
                </a:moveTo>
                <a:lnTo>
                  <a:pt x="4409047" y="0"/>
                </a:lnTo>
                <a:lnTo>
                  <a:pt x="4409047" y="7796255"/>
                </a:lnTo>
                <a:lnTo>
                  <a:pt x="0" y="7796255"/>
                </a:lnTo>
                <a:lnTo>
                  <a:pt x="0" y="0"/>
                </a:lnTo>
                <a:close/>
              </a:path>
            </a:pathLst>
          </a:custGeom>
          <a:blipFill>
            <a:blip r:embed="rId5"/>
            <a:stretch>
              <a:fillRect l="0" t="0" r="0" b="0"/>
            </a:stretch>
          </a:blipFill>
        </p:spPr>
      </p:sp>
      <p:sp>
        <p:nvSpPr>
          <p:cNvPr name="TextBox 8" id="8"/>
          <p:cNvSpPr txBox="true"/>
          <p:nvPr/>
        </p:nvSpPr>
        <p:spPr>
          <a:xfrm rot="0">
            <a:off x="9635824" y="1338865"/>
            <a:ext cx="7456917" cy="715383"/>
          </a:xfrm>
          <a:prstGeom prst="rect">
            <a:avLst/>
          </a:prstGeom>
        </p:spPr>
        <p:txBody>
          <a:bodyPr anchor="t" rtlCol="false" tIns="0" lIns="0" bIns="0" rIns="0">
            <a:spAutoFit/>
          </a:bodyPr>
          <a:lstStyle/>
          <a:p>
            <a:pPr algn="l">
              <a:lnSpc>
                <a:spcPts val="5352"/>
              </a:lnSpc>
            </a:pPr>
            <a:r>
              <a:rPr lang="en-US" sz="5518">
                <a:solidFill>
                  <a:srgbClr val="000000"/>
                </a:solidFill>
                <a:latin typeface="BM Hanna"/>
                <a:ea typeface="BM Hanna"/>
                <a:cs typeface="BM Hanna"/>
                <a:sym typeface="BM Hanna"/>
              </a:rPr>
              <a:t>HOME DOKTER</a:t>
            </a:r>
          </a:p>
        </p:txBody>
      </p:sp>
      <p:sp>
        <p:nvSpPr>
          <p:cNvPr name="TextBox 9" id="9"/>
          <p:cNvSpPr txBox="true"/>
          <p:nvPr/>
        </p:nvSpPr>
        <p:spPr>
          <a:xfrm rot="0">
            <a:off x="9335786" y="2174635"/>
            <a:ext cx="8813987" cy="3661410"/>
          </a:xfrm>
          <a:prstGeom prst="rect">
            <a:avLst/>
          </a:prstGeom>
        </p:spPr>
        <p:txBody>
          <a:bodyPr anchor="t" rtlCol="false" tIns="0" lIns="0" bIns="0" rIns="0">
            <a:spAutoFit/>
          </a:bodyPr>
          <a:lstStyle/>
          <a:p>
            <a:pPr algn="just">
              <a:lnSpc>
                <a:spcPts val="1950"/>
              </a:lnSpc>
            </a:pPr>
            <a:r>
              <a:rPr lang="en-US" sz="1300" b="true">
                <a:solidFill>
                  <a:srgbClr val="000000"/>
                </a:solidFill>
                <a:latin typeface="Canva Sans Bold"/>
                <a:ea typeface="Canva Sans Bold"/>
                <a:cs typeface="Canva Sans Bold"/>
                <a:sym typeface="Canva Sans Bold"/>
              </a:rPr>
              <a:t>Halaman utama untuk dokter terdiri dari 2 fitur utama yang dirancang untuk mendukung pengelolaan data kesehatan pasien:</a:t>
            </a:r>
          </a:p>
          <a:p>
            <a:pPr algn="just">
              <a:lnSpc>
                <a:spcPts val="1950"/>
              </a:lnSpc>
            </a:pPr>
            <a:r>
              <a:rPr lang="en-US" sz="1300" b="true">
                <a:solidFill>
                  <a:srgbClr val="000000"/>
                </a:solidFill>
                <a:latin typeface="Canva Sans Bold"/>
                <a:ea typeface="Canva Sans Bold"/>
                <a:cs typeface="Canva Sans Bold"/>
                <a:sym typeface="Canva Sans Bold"/>
              </a:rPr>
              <a:t>1. Input Data</a:t>
            </a:r>
          </a:p>
          <a:p>
            <a:pPr algn="just" marL="280676" indent="-140338" lvl="1">
              <a:lnSpc>
                <a:spcPts val="1950"/>
              </a:lnSpc>
              <a:buFont typeface="Arial"/>
              <a:buChar char="•"/>
            </a:pPr>
            <a:r>
              <a:rPr lang="en-US" b="true" sz="1300">
                <a:solidFill>
                  <a:srgbClr val="000000"/>
                </a:solidFill>
                <a:latin typeface="Canva Sans Bold"/>
                <a:ea typeface="Canva Sans Bold"/>
                <a:cs typeface="Canva Sans Bold"/>
                <a:sym typeface="Canva Sans Bold"/>
              </a:rPr>
              <a:t>Dokter dapat memasukkan data kesehatan pasien yang diperoleh dari hasil pemeriksaan rutin, seperti:</a:t>
            </a:r>
          </a:p>
          <a:p>
            <a:pPr algn="just" marL="561352" indent="-187117" lvl="2">
              <a:lnSpc>
                <a:spcPts val="1950"/>
              </a:lnSpc>
              <a:buFont typeface="Arial"/>
              <a:buChar char="⚬"/>
            </a:pPr>
            <a:r>
              <a:rPr lang="en-US" b="true" sz="1300">
                <a:solidFill>
                  <a:srgbClr val="000000"/>
                </a:solidFill>
                <a:latin typeface="Canva Sans Bold"/>
                <a:ea typeface="Canva Sans Bold"/>
                <a:cs typeface="Canva Sans Bold"/>
                <a:sym typeface="Canva Sans Bold"/>
              </a:rPr>
              <a:t>Tekanan darah.</a:t>
            </a:r>
          </a:p>
          <a:p>
            <a:pPr algn="just" marL="561352" indent="-187117" lvl="2">
              <a:lnSpc>
                <a:spcPts val="1950"/>
              </a:lnSpc>
              <a:buFont typeface="Arial"/>
              <a:buChar char="⚬"/>
            </a:pPr>
            <a:r>
              <a:rPr lang="en-US" b="true" sz="1300">
                <a:solidFill>
                  <a:srgbClr val="000000"/>
                </a:solidFill>
                <a:latin typeface="Canva Sans Bold"/>
                <a:ea typeface="Canva Sans Bold"/>
                <a:cs typeface="Canva Sans Bold"/>
                <a:sym typeface="Canva Sans Bold"/>
              </a:rPr>
              <a:t>Berat badan.</a:t>
            </a:r>
          </a:p>
          <a:p>
            <a:pPr algn="just" marL="561352" indent="-187117" lvl="2">
              <a:lnSpc>
                <a:spcPts val="1950"/>
              </a:lnSpc>
              <a:buFont typeface="Arial"/>
              <a:buChar char="⚬"/>
            </a:pPr>
            <a:r>
              <a:rPr lang="en-US" b="true" sz="1300">
                <a:solidFill>
                  <a:srgbClr val="000000"/>
                </a:solidFill>
                <a:latin typeface="Canva Sans Bold"/>
                <a:ea typeface="Canva Sans Bold"/>
                <a:cs typeface="Canva Sans Bold"/>
                <a:sym typeface="Canva Sans Bold"/>
              </a:rPr>
              <a:t>Kondisi janin.</a:t>
            </a:r>
          </a:p>
          <a:p>
            <a:pPr algn="just" marL="561352" indent="-187117" lvl="2">
              <a:lnSpc>
                <a:spcPts val="1950"/>
              </a:lnSpc>
              <a:buFont typeface="Arial"/>
              <a:buChar char="⚬"/>
            </a:pPr>
            <a:r>
              <a:rPr lang="en-US" b="true" sz="1300">
                <a:solidFill>
                  <a:srgbClr val="000000"/>
                </a:solidFill>
                <a:latin typeface="Canva Sans Bold"/>
                <a:ea typeface="Canva Sans Bold"/>
                <a:cs typeface="Canva Sans Bold"/>
                <a:sym typeface="Canva Sans Bold"/>
              </a:rPr>
              <a:t>Catatan medis lainnya.</a:t>
            </a:r>
          </a:p>
          <a:p>
            <a:pPr algn="just">
              <a:lnSpc>
                <a:spcPts val="1950"/>
              </a:lnSpc>
            </a:pPr>
            <a:r>
              <a:rPr lang="en-US" sz="1300" b="true">
                <a:solidFill>
                  <a:srgbClr val="000000"/>
                </a:solidFill>
                <a:latin typeface="Canva Sans Bold"/>
                <a:ea typeface="Canva Sans Bold"/>
                <a:cs typeface="Canva Sans Bold"/>
                <a:sym typeface="Canva Sans Bold"/>
              </a:rPr>
              <a:t>2. Recap (Rekap Data)</a:t>
            </a:r>
          </a:p>
          <a:p>
            <a:pPr algn="just" marL="280676" indent="-140338" lvl="1">
              <a:lnSpc>
                <a:spcPts val="1950"/>
              </a:lnSpc>
              <a:buFont typeface="Arial"/>
              <a:buChar char="•"/>
            </a:pPr>
            <a:r>
              <a:rPr lang="en-US" b="true" sz="1300">
                <a:solidFill>
                  <a:srgbClr val="000000"/>
                </a:solidFill>
                <a:latin typeface="Canva Sans Bold"/>
                <a:ea typeface="Canva Sans Bold"/>
                <a:cs typeface="Canva Sans Bold"/>
                <a:sym typeface="Canva Sans Bold"/>
              </a:rPr>
              <a:t>Menampilkan rekapitulasi data kesehatan ibu dan janin s</a:t>
            </a:r>
            <a:r>
              <a:rPr lang="en-US" b="true" sz="1300">
                <a:solidFill>
                  <a:srgbClr val="000000"/>
                </a:solidFill>
                <a:latin typeface="Canva Sans Bold"/>
                <a:ea typeface="Canva Sans Bold"/>
                <a:cs typeface="Canva Sans Bold"/>
                <a:sym typeface="Canva Sans Bold"/>
              </a:rPr>
              <a:t>ejak bulan pertama kehamilan, termasuk:</a:t>
            </a:r>
          </a:p>
          <a:p>
            <a:pPr algn="just" marL="561352" indent="-187117" lvl="2">
              <a:lnSpc>
                <a:spcPts val="1950"/>
              </a:lnSpc>
              <a:buFont typeface="Arial"/>
              <a:buChar char="⚬"/>
            </a:pPr>
            <a:r>
              <a:rPr lang="en-US" b="true" sz="1300">
                <a:solidFill>
                  <a:srgbClr val="000000"/>
                </a:solidFill>
                <a:latin typeface="Canva Sans Bold"/>
                <a:ea typeface="Canva Sans Bold"/>
                <a:cs typeface="Canva Sans Bold"/>
                <a:sym typeface="Canva Sans Bold"/>
              </a:rPr>
              <a:t>Riwayat hasil pemeriksaan dari bulan ke bulan.</a:t>
            </a:r>
          </a:p>
          <a:p>
            <a:pPr algn="just" marL="561352" indent="-187117" lvl="2">
              <a:lnSpc>
                <a:spcPts val="1950"/>
              </a:lnSpc>
              <a:buFont typeface="Arial"/>
              <a:buChar char="⚬"/>
            </a:pPr>
            <a:r>
              <a:rPr lang="en-US" b="true" sz="1300">
                <a:solidFill>
                  <a:srgbClr val="000000"/>
                </a:solidFill>
                <a:latin typeface="Canva Sans Bold"/>
                <a:ea typeface="Canva Sans Bold"/>
                <a:cs typeface="Canva Sans Bold"/>
                <a:sym typeface="Canva Sans Bold"/>
              </a:rPr>
              <a:t>Data dari smartwatch pasien (jika tersedia).</a:t>
            </a:r>
          </a:p>
          <a:p>
            <a:pPr algn="just" marL="561352" indent="-187117" lvl="2">
              <a:lnSpc>
                <a:spcPts val="1950"/>
              </a:lnSpc>
              <a:buFont typeface="Arial"/>
              <a:buChar char="⚬"/>
            </a:pPr>
            <a:r>
              <a:rPr lang="en-US" b="true" sz="1300">
                <a:solidFill>
                  <a:srgbClr val="000000"/>
                </a:solidFill>
                <a:latin typeface="Canva Sans Bold"/>
                <a:ea typeface="Canva Sans Bold"/>
                <a:cs typeface="Canva Sans Bold"/>
                <a:sym typeface="Canva Sans Bold"/>
              </a:rPr>
              <a:t>Catatan khusus dari dokter terkait kondisi ibu dan janin.</a:t>
            </a:r>
          </a:p>
          <a:p>
            <a:pPr algn="just">
              <a:lnSpc>
                <a:spcPts val="374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9260444" y="8931370"/>
            <a:ext cx="5326387" cy="831431"/>
            <a:chOff x="0" y="0"/>
            <a:chExt cx="1402834" cy="218978"/>
          </a:xfrm>
        </p:grpSpPr>
        <p:sp>
          <p:nvSpPr>
            <p:cNvPr name="Freeform 4" id="4"/>
            <p:cNvSpPr/>
            <p:nvPr/>
          </p:nvSpPr>
          <p:spPr>
            <a:xfrm flipH="false" flipV="false" rot="0">
              <a:off x="0" y="0"/>
              <a:ext cx="1402835" cy="218978"/>
            </a:xfrm>
            <a:custGeom>
              <a:avLst/>
              <a:gdLst/>
              <a:ahLst/>
              <a:cxnLst/>
              <a:rect r="r" b="b" t="t" l="l"/>
              <a:pathLst>
                <a:path h="218978" w="1402835">
                  <a:moveTo>
                    <a:pt x="61047" y="0"/>
                  </a:moveTo>
                  <a:lnTo>
                    <a:pt x="1341787" y="0"/>
                  </a:lnTo>
                  <a:cubicBezTo>
                    <a:pt x="1375503" y="0"/>
                    <a:pt x="1402835" y="27332"/>
                    <a:pt x="1402835" y="61047"/>
                  </a:cubicBezTo>
                  <a:lnTo>
                    <a:pt x="1402835" y="157931"/>
                  </a:lnTo>
                  <a:cubicBezTo>
                    <a:pt x="1402835" y="174121"/>
                    <a:pt x="1396403" y="189649"/>
                    <a:pt x="1384954" y="201097"/>
                  </a:cubicBezTo>
                  <a:cubicBezTo>
                    <a:pt x="1373506" y="212546"/>
                    <a:pt x="1357978" y="218978"/>
                    <a:pt x="1341787" y="218978"/>
                  </a:cubicBezTo>
                  <a:lnTo>
                    <a:pt x="61047" y="218978"/>
                  </a:lnTo>
                  <a:cubicBezTo>
                    <a:pt x="27332" y="218978"/>
                    <a:pt x="0" y="191646"/>
                    <a:pt x="0" y="157931"/>
                  </a:cubicBezTo>
                  <a:lnTo>
                    <a:pt x="0" y="61047"/>
                  </a:lnTo>
                  <a:cubicBezTo>
                    <a:pt x="0" y="27332"/>
                    <a:pt x="27332" y="0"/>
                    <a:pt x="61047" y="0"/>
                  </a:cubicBezTo>
                  <a:close/>
                </a:path>
              </a:pathLst>
            </a:custGeom>
            <a:solidFill>
              <a:srgbClr val="FFCE32"/>
            </a:solidFill>
          </p:spPr>
        </p:sp>
        <p:sp>
          <p:nvSpPr>
            <p:cNvPr name="TextBox 5" id="5"/>
            <p:cNvSpPr txBox="true"/>
            <p:nvPr/>
          </p:nvSpPr>
          <p:spPr>
            <a:xfrm>
              <a:off x="0" y="-57150"/>
              <a:ext cx="1402834" cy="276128"/>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3195834" y="-337307"/>
            <a:ext cx="5603193" cy="4900247"/>
          </a:xfrm>
          <a:custGeom>
            <a:avLst/>
            <a:gdLst/>
            <a:ahLst/>
            <a:cxnLst/>
            <a:rect r="r" b="b" t="t" l="l"/>
            <a:pathLst>
              <a:path h="4900247" w="5603193">
                <a:moveTo>
                  <a:pt x="0" y="0"/>
                </a:moveTo>
                <a:lnTo>
                  <a:pt x="5603194" y="0"/>
                </a:lnTo>
                <a:lnTo>
                  <a:pt x="5603194" y="4900247"/>
                </a:lnTo>
                <a:lnTo>
                  <a:pt x="0" y="4900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37350" y="-183390"/>
            <a:ext cx="2844050" cy="3002356"/>
          </a:xfrm>
          <a:custGeom>
            <a:avLst/>
            <a:gdLst/>
            <a:ahLst/>
            <a:cxnLst/>
            <a:rect r="r" b="b" t="t" l="l"/>
            <a:pathLst>
              <a:path h="3002356" w="2844050">
                <a:moveTo>
                  <a:pt x="0" y="0"/>
                </a:moveTo>
                <a:lnTo>
                  <a:pt x="2844050" y="0"/>
                </a:lnTo>
                <a:lnTo>
                  <a:pt x="2844050" y="3002356"/>
                </a:lnTo>
                <a:lnTo>
                  <a:pt x="0" y="300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70688" y="308980"/>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3804560" y="9258300"/>
            <a:ext cx="3944593" cy="831431"/>
            <a:chOff x="0" y="0"/>
            <a:chExt cx="1038905" cy="218978"/>
          </a:xfrm>
        </p:grpSpPr>
        <p:sp>
          <p:nvSpPr>
            <p:cNvPr name="Freeform 10" id="10"/>
            <p:cNvSpPr/>
            <p:nvPr/>
          </p:nvSpPr>
          <p:spPr>
            <a:xfrm flipH="false" flipV="false" rot="0">
              <a:off x="0" y="0"/>
              <a:ext cx="1038905" cy="218978"/>
            </a:xfrm>
            <a:custGeom>
              <a:avLst/>
              <a:gdLst/>
              <a:ahLst/>
              <a:cxnLst/>
              <a:rect r="r" b="b" t="t" l="l"/>
              <a:pathLst>
                <a:path h="218978" w="1038905">
                  <a:moveTo>
                    <a:pt x="82432" y="0"/>
                  </a:moveTo>
                  <a:lnTo>
                    <a:pt x="956473" y="0"/>
                  </a:lnTo>
                  <a:cubicBezTo>
                    <a:pt x="978336" y="0"/>
                    <a:pt x="999302" y="8685"/>
                    <a:pt x="1014761" y="24144"/>
                  </a:cubicBezTo>
                  <a:cubicBezTo>
                    <a:pt x="1030220" y="39603"/>
                    <a:pt x="1038905" y="60570"/>
                    <a:pt x="1038905" y="82432"/>
                  </a:cubicBezTo>
                  <a:lnTo>
                    <a:pt x="1038905" y="136546"/>
                  </a:lnTo>
                  <a:cubicBezTo>
                    <a:pt x="1038905" y="158408"/>
                    <a:pt x="1030220" y="179375"/>
                    <a:pt x="1014761" y="194834"/>
                  </a:cubicBezTo>
                  <a:cubicBezTo>
                    <a:pt x="999302" y="210293"/>
                    <a:pt x="978336" y="218978"/>
                    <a:pt x="956473" y="218978"/>
                  </a:cubicBezTo>
                  <a:lnTo>
                    <a:pt x="82432" y="218978"/>
                  </a:lnTo>
                  <a:cubicBezTo>
                    <a:pt x="36906" y="218978"/>
                    <a:pt x="0" y="182072"/>
                    <a:pt x="0" y="136546"/>
                  </a:cubicBezTo>
                  <a:lnTo>
                    <a:pt x="0" y="82432"/>
                  </a:lnTo>
                  <a:cubicBezTo>
                    <a:pt x="0" y="60570"/>
                    <a:pt x="8685" y="39603"/>
                    <a:pt x="24144" y="24144"/>
                  </a:cubicBezTo>
                  <a:cubicBezTo>
                    <a:pt x="39603" y="8685"/>
                    <a:pt x="60570" y="0"/>
                    <a:pt x="82432" y="0"/>
                  </a:cubicBezTo>
                  <a:close/>
                </a:path>
              </a:pathLst>
            </a:custGeom>
            <a:solidFill>
              <a:srgbClr val="FFCE32"/>
            </a:solidFill>
          </p:spPr>
        </p:sp>
        <p:sp>
          <p:nvSpPr>
            <p:cNvPr name="TextBox 11" id="11"/>
            <p:cNvSpPr txBox="true"/>
            <p:nvPr/>
          </p:nvSpPr>
          <p:spPr>
            <a:xfrm>
              <a:off x="0" y="-57150"/>
              <a:ext cx="1038905" cy="276128"/>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3517642" y="0"/>
            <a:ext cx="4518429" cy="8931370"/>
          </a:xfrm>
          <a:custGeom>
            <a:avLst/>
            <a:gdLst/>
            <a:ahLst/>
            <a:cxnLst/>
            <a:rect r="r" b="b" t="t" l="l"/>
            <a:pathLst>
              <a:path h="8931370" w="4518429">
                <a:moveTo>
                  <a:pt x="0" y="0"/>
                </a:moveTo>
                <a:lnTo>
                  <a:pt x="4518429" y="0"/>
                </a:lnTo>
                <a:lnTo>
                  <a:pt x="4518429" y="8931370"/>
                </a:lnTo>
                <a:lnTo>
                  <a:pt x="0" y="8931370"/>
                </a:lnTo>
                <a:lnTo>
                  <a:pt x="0" y="0"/>
                </a:lnTo>
                <a:close/>
              </a:path>
            </a:pathLst>
          </a:custGeom>
          <a:blipFill>
            <a:blip r:embed="rId9"/>
            <a:stretch>
              <a:fillRect l="0" t="0" r="0" b="0"/>
            </a:stretch>
          </a:blipFill>
        </p:spPr>
      </p:sp>
      <p:sp>
        <p:nvSpPr>
          <p:cNvPr name="Freeform 13" id="13"/>
          <p:cNvSpPr/>
          <p:nvPr/>
        </p:nvSpPr>
        <p:spPr>
          <a:xfrm flipH="false" flipV="false" rot="0">
            <a:off x="9496846" y="123820"/>
            <a:ext cx="4853583" cy="8656763"/>
          </a:xfrm>
          <a:custGeom>
            <a:avLst/>
            <a:gdLst/>
            <a:ahLst/>
            <a:cxnLst/>
            <a:rect r="r" b="b" t="t" l="l"/>
            <a:pathLst>
              <a:path h="8656763" w="4853583">
                <a:moveTo>
                  <a:pt x="0" y="0"/>
                </a:moveTo>
                <a:lnTo>
                  <a:pt x="4853583" y="0"/>
                </a:lnTo>
                <a:lnTo>
                  <a:pt x="4853583" y="8656763"/>
                </a:lnTo>
                <a:lnTo>
                  <a:pt x="0" y="8656763"/>
                </a:lnTo>
                <a:lnTo>
                  <a:pt x="0" y="0"/>
                </a:lnTo>
                <a:close/>
              </a:path>
            </a:pathLst>
          </a:custGeom>
          <a:blipFill>
            <a:blip r:embed="rId10"/>
            <a:stretch>
              <a:fillRect l="0" t="0" r="0" b="0"/>
            </a:stretch>
          </a:blipFill>
        </p:spPr>
      </p:sp>
      <p:sp>
        <p:nvSpPr>
          <p:cNvPr name="TextBox 14" id="14"/>
          <p:cNvSpPr txBox="true"/>
          <p:nvPr/>
        </p:nvSpPr>
        <p:spPr>
          <a:xfrm rot="0">
            <a:off x="10062789" y="9296422"/>
            <a:ext cx="7456917" cy="377594"/>
          </a:xfrm>
          <a:prstGeom prst="rect">
            <a:avLst/>
          </a:prstGeom>
        </p:spPr>
        <p:txBody>
          <a:bodyPr anchor="t" rtlCol="false" tIns="0" lIns="0" bIns="0" rIns="0">
            <a:spAutoFit/>
          </a:bodyPr>
          <a:lstStyle/>
          <a:p>
            <a:pPr algn="l">
              <a:lnSpc>
                <a:spcPts val="2733"/>
              </a:lnSpc>
            </a:pPr>
            <a:r>
              <a:rPr lang="en-US" sz="2818">
                <a:solidFill>
                  <a:srgbClr val="000000"/>
                </a:solidFill>
                <a:latin typeface="BM Hanna"/>
                <a:ea typeface="BM Hanna"/>
                <a:cs typeface="BM Hanna"/>
                <a:sym typeface="BM Hanna"/>
              </a:rPr>
              <a:t>TAMPILAN INPUT DATA</a:t>
            </a:r>
          </a:p>
        </p:txBody>
      </p:sp>
      <p:sp>
        <p:nvSpPr>
          <p:cNvPr name="TextBox 15" id="15"/>
          <p:cNvSpPr txBox="true"/>
          <p:nvPr/>
        </p:nvSpPr>
        <p:spPr>
          <a:xfrm rot="0">
            <a:off x="4296384" y="9492265"/>
            <a:ext cx="3302007" cy="377594"/>
          </a:xfrm>
          <a:prstGeom prst="rect">
            <a:avLst/>
          </a:prstGeom>
        </p:spPr>
        <p:txBody>
          <a:bodyPr anchor="t" rtlCol="false" tIns="0" lIns="0" bIns="0" rIns="0">
            <a:spAutoFit/>
          </a:bodyPr>
          <a:lstStyle/>
          <a:p>
            <a:pPr algn="l">
              <a:lnSpc>
                <a:spcPts val="2733"/>
              </a:lnSpc>
            </a:pPr>
            <a:r>
              <a:rPr lang="en-US" sz="2818">
                <a:solidFill>
                  <a:srgbClr val="000000"/>
                </a:solidFill>
                <a:latin typeface="BM Hanna"/>
                <a:ea typeface="BM Hanna"/>
                <a:cs typeface="BM Hanna"/>
                <a:sym typeface="BM Hanna"/>
              </a:rPr>
              <a:t>TAMPILAN RECAP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899330" y="1028700"/>
            <a:ext cx="10534934" cy="4114800"/>
            <a:chOff x="0" y="0"/>
            <a:chExt cx="2774633" cy="1083733"/>
          </a:xfrm>
        </p:grpSpPr>
        <p:sp>
          <p:nvSpPr>
            <p:cNvPr name="Freeform 4" id="4"/>
            <p:cNvSpPr/>
            <p:nvPr/>
          </p:nvSpPr>
          <p:spPr>
            <a:xfrm flipH="false" flipV="false" rot="0">
              <a:off x="0" y="0"/>
              <a:ext cx="2774633" cy="1083733"/>
            </a:xfrm>
            <a:custGeom>
              <a:avLst/>
              <a:gdLst/>
              <a:ahLst/>
              <a:cxnLst/>
              <a:rect r="r" b="b" t="t" l="l"/>
              <a:pathLst>
                <a:path h="1083733" w="2774633">
                  <a:moveTo>
                    <a:pt x="30865" y="0"/>
                  </a:moveTo>
                  <a:lnTo>
                    <a:pt x="2743768" y="0"/>
                  </a:lnTo>
                  <a:cubicBezTo>
                    <a:pt x="2751954" y="0"/>
                    <a:pt x="2759804" y="3252"/>
                    <a:pt x="2765593" y="9040"/>
                  </a:cubicBezTo>
                  <a:cubicBezTo>
                    <a:pt x="2771381" y="14828"/>
                    <a:pt x="2774633" y="22679"/>
                    <a:pt x="2774633" y="30865"/>
                  </a:cubicBezTo>
                  <a:lnTo>
                    <a:pt x="2774633" y="1052868"/>
                  </a:lnTo>
                  <a:cubicBezTo>
                    <a:pt x="2774633" y="1061054"/>
                    <a:pt x="2771381" y="1068905"/>
                    <a:pt x="2765593" y="1074693"/>
                  </a:cubicBezTo>
                  <a:cubicBezTo>
                    <a:pt x="2759804" y="1080482"/>
                    <a:pt x="2751954" y="1083733"/>
                    <a:pt x="2743768" y="1083733"/>
                  </a:cubicBezTo>
                  <a:lnTo>
                    <a:pt x="30865" y="1083733"/>
                  </a:lnTo>
                  <a:cubicBezTo>
                    <a:pt x="22679" y="1083733"/>
                    <a:pt x="14828" y="1080482"/>
                    <a:pt x="9040" y="1074693"/>
                  </a:cubicBezTo>
                  <a:cubicBezTo>
                    <a:pt x="3252" y="1068905"/>
                    <a:pt x="0" y="1061054"/>
                    <a:pt x="0" y="1052868"/>
                  </a:cubicBezTo>
                  <a:lnTo>
                    <a:pt x="0" y="30865"/>
                  </a:lnTo>
                  <a:cubicBezTo>
                    <a:pt x="0" y="22679"/>
                    <a:pt x="3252" y="14828"/>
                    <a:pt x="9040" y="9040"/>
                  </a:cubicBezTo>
                  <a:cubicBezTo>
                    <a:pt x="14828" y="3252"/>
                    <a:pt x="22679" y="0"/>
                    <a:pt x="30865" y="0"/>
                  </a:cubicBezTo>
                  <a:close/>
                </a:path>
              </a:pathLst>
            </a:custGeom>
            <a:solidFill>
              <a:srgbClr val="FFCE32"/>
            </a:solidFill>
          </p:spPr>
        </p:sp>
        <p:sp>
          <p:nvSpPr>
            <p:cNvPr name="TextBox 5" id="5"/>
            <p:cNvSpPr txBox="true"/>
            <p:nvPr/>
          </p:nvSpPr>
          <p:spPr>
            <a:xfrm>
              <a:off x="0" y="-57150"/>
              <a:ext cx="2774633" cy="1140883"/>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410202" y="7316326"/>
            <a:ext cx="3862762" cy="3883947"/>
          </a:xfrm>
          <a:custGeom>
            <a:avLst/>
            <a:gdLst/>
            <a:ahLst/>
            <a:cxnLst/>
            <a:rect r="r" b="b" t="t" l="l"/>
            <a:pathLst>
              <a:path h="3883947" w="3862762">
                <a:moveTo>
                  <a:pt x="0" y="0"/>
                </a:moveTo>
                <a:lnTo>
                  <a:pt x="3862761" y="0"/>
                </a:lnTo>
                <a:lnTo>
                  <a:pt x="3862761" y="3883948"/>
                </a:lnTo>
                <a:lnTo>
                  <a:pt x="0" y="3883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37350" y="-183390"/>
            <a:ext cx="2844050" cy="3002356"/>
          </a:xfrm>
          <a:custGeom>
            <a:avLst/>
            <a:gdLst/>
            <a:ahLst/>
            <a:cxnLst/>
            <a:rect r="r" b="b" t="t" l="l"/>
            <a:pathLst>
              <a:path h="3002356" w="2844050">
                <a:moveTo>
                  <a:pt x="0" y="0"/>
                </a:moveTo>
                <a:lnTo>
                  <a:pt x="2844050" y="0"/>
                </a:lnTo>
                <a:lnTo>
                  <a:pt x="2844050" y="3002356"/>
                </a:lnTo>
                <a:lnTo>
                  <a:pt x="0" y="300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445877">
            <a:off x="-424088" y="1514845"/>
            <a:ext cx="2601806" cy="2549770"/>
          </a:xfrm>
          <a:custGeom>
            <a:avLst/>
            <a:gdLst/>
            <a:ahLst/>
            <a:cxnLst/>
            <a:rect r="r" b="b" t="t" l="l"/>
            <a:pathLst>
              <a:path h="2549770" w="2601806">
                <a:moveTo>
                  <a:pt x="0" y="0"/>
                </a:moveTo>
                <a:lnTo>
                  <a:pt x="2601806" y="0"/>
                </a:lnTo>
                <a:lnTo>
                  <a:pt x="2601806" y="2549771"/>
                </a:lnTo>
                <a:lnTo>
                  <a:pt x="0" y="2549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406967" y="5807636"/>
            <a:ext cx="6042987" cy="4479364"/>
          </a:xfrm>
          <a:custGeom>
            <a:avLst/>
            <a:gdLst/>
            <a:ahLst/>
            <a:cxnLst/>
            <a:rect r="r" b="b" t="t" l="l"/>
            <a:pathLst>
              <a:path h="4479364" w="6042987">
                <a:moveTo>
                  <a:pt x="0" y="0"/>
                </a:moveTo>
                <a:lnTo>
                  <a:pt x="6042987" y="0"/>
                </a:lnTo>
                <a:lnTo>
                  <a:pt x="6042987" y="4479364"/>
                </a:lnTo>
                <a:lnTo>
                  <a:pt x="0" y="4479364"/>
                </a:lnTo>
                <a:lnTo>
                  <a:pt x="0" y="0"/>
                </a:lnTo>
                <a:close/>
              </a:path>
            </a:pathLst>
          </a:custGeom>
          <a:blipFill>
            <a:blip r:embed="rId9"/>
            <a:stretch>
              <a:fillRect l="0" t="0" r="0" b="0"/>
            </a:stretch>
          </a:blipFill>
        </p:spPr>
      </p:sp>
      <p:sp>
        <p:nvSpPr>
          <p:cNvPr name="Freeform 10" id="10"/>
          <p:cNvSpPr/>
          <p:nvPr/>
        </p:nvSpPr>
        <p:spPr>
          <a:xfrm flipH="false" flipV="false" rot="0">
            <a:off x="2968082" y="202257"/>
            <a:ext cx="5657723" cy="9882486"/>
          </a:xfrm>
          <a:custGeom>
            <a:avLst/>
            <a:gdLst/>
            <a:ahLst/>
            <a:cxnLst/>
            <a:rect r="r" b="b" t="t" l="l"/>
            <a:pathLst>
              <a:path h="9882486" w="5657723">
                <a:moveTo>
                  <a:pt x="0" y="0"/>
                </a:moveTo>
                <a:lnTo>
                  <a:pt x="5657723" y="0"/>
                </a:lnTo>
                <a:lnTo>
                  <a:pt x="5657723" y="9882486"/>
                </a:lnTo>
                <a:lnTo>
                  <a:pt x="0" y="9882486"/>
                </a:lnTo>
                <a:lnTo>
                  <a:pt x="0" y="0"/>
                </a:lnTo>
                <a:close/>
              </a:path>
            </a:pathLst>
          </a:custGeom>
          <a:blipFill>
            <a:blip r:embed="rId10"/>
            <a:stretch>
              <a:fillRect l="0" t="0" r="0" b="0"/>
            </a:stretch>
          </a:blipFill>
        </p:spPr>
      </p:sp>
      <p:sp>
        <p:nvSpPr>
          <p:cNvPr name="TextBox 11" id="11"/>
          <p:cNvSpPr txBox="true"/>
          <p:nvPr/>
        </p:nvSpPr>
        <p:spPr>
          <a:xfrm rot="0">
            <a:off x="9635824" y="1338865"/>
            <a:ext cx="7841343" cy="715383"/>
          </a:xfrm>
          <a:prstGeom prst="rect">
            <a:avLst/>
          </a:prstGeom>
        </p:spPr>
        <p:txBody>
          <a:bodyPr anchor="t" rtlCol="false" tIns="0" lIns="0" bIns="0" rIns="0">
            <a:spAutoFit/>
          </a:bodyPr>
          <a:lstStyle/>
          <a:p>
            <a:pPr algn="l">
              <a:lnSpc>
                <a:spcPts val="5352"/>
              </a:lnSpc>
            </a:pPr>
            <a:r>
              <a:rPr lang="en-US" sz="5518">
                <a:solidFill>
                  <a:srgbClr val="000000"/>
                </a:solidFill>
                <a:latin typeface="BM Hanna"/>
                <a:ea typeface="BM Hanna"/>
                <a:cs typeface="BM Hanna"/>
                <a:sym typeface="BM Hanna"/>
              </a:rPr>
              <a:t> PROFIL</a:t>
            </a:r>
          </a:p>
        </p:txBody>
      </p:sp>
      <p:sp>
        <p:nvSpPr>
          <p:cNvPr name="TextBox 12" id="12"/>
          <p:cNvSpPr txBox="true"/>
          <p:nvPr/>
        </p:nvSpPr>
        <p:spPr>
          <a:xfrm rot="0">
            <a:off x="9335786" y="2290180"/>
            <a:ext cx="7599867" cy="2314575"/>
          </a:xfrm>
          <a:prstGeom prst="rect">
            <a:avLst/>
          </a:prstGeom>
        </p:spPr>
        <p:txBody>
          <a:bodyPr anchor="t" rtlCol="false" tIns="0" lIns="0" bIns="0" rIns="0">
            <a:spAutoFit/>
          </a:bodyPr>
          <a:lstStyle/>
          <a:p>
            <a:pPr algn="just">
              <a:lnSpc>
                <a:spcPts val="3749"/>
              </a:lnSpc>
            </a:pPr>
            <a:r>
              <a:rPr lang="en-US" sz="2499">
                <a:solidFill>
                  <a:srgbClr val="000000"/>
                </a:solidFill>
                <a:latin typeface="Canva Sans"/>
                <a:ea typeface="Canva Sans"/>
                <a:cs typeface="Canva Sans"/>
                <a:sym typeface="Canva Sans"/>
              </a:rPr>
              <a:t>Profil</a:t>
            </a:r>
          </a:p>
          <a:p>
            <a:pPr algn="just" marL="539749" indent="-269875" lvl="1">
              <a:lnSpc>
                <a:spcPts val="3749"/>
              </a:lnSpc>
              <a:buFont typeface="Arial"/>
              <a:buChar char="•"/>
            </a:pPr>
            <a:r>
              <a:rPr lang="en-US" sz="2499">
                <a:solidFill>
                  <a:srgbClr val="000000"/>
                </a:solidFill>
                <a:latin typeface="Canva Sans"/>
                <a:ea typeface="Canva Sans"/>
                <a:cs typeface="Canva Sans"/>
                <a:sym typeface="Canva Sans"/>
              </a:rPr>
              <a:t>Menampilkan data pribadi pasien, seperti:</a:t>
            </a:r>
          </a:p>
          <a:p>
            <a:pPr algn="just" marL="1079499" indent="-359833" lvl="2">
              <a:lnSpc>
                <a:spcPts val="3749"/>
              </a:lnSpc>
              <a:buFont typeface="Arial"/>
              <a:buChar char="⚬"/>
            </a:pPr>
            <a:r>
              <a:rPr lang="en-US" sz="2499">
                <a:solidFill>
                  <a:srgbClr val="000000"/>
                </a:solidFill>
                <a:latin typeface="Canva Sans"/>
                <a:ea typeface="Canva Sans"/>
                <a:cs typeface="Canva Sans"/>
                <a:sym typeface="Canva Sans"/>
              </a:rPr>
              <a:t>Informasi kesehatan pasien.</a:t>
            </a:r>
          </a:p>
          <a:p>
            <a:pPr algn="just" marL="1079499" indent="-359833" lvl="2">
              <a:lnSpc>
                <a:spcPts val="3749"/>
              </a:lnSpc>
              <a:buFont typeface="Arial"/>
              <a:buChar char="⚬"/>
            </a:pPr>
            <a:r>
              <a:rPr lang="en-US" sz="2499">
                <a:solidFill>
                  <a:srgbClr val="000000"/>
                </a:solidFill>
                <a:latin typeface="Canva Sans"/>
                <a:ea typeface="Canva Sans"/>
                <a:cs typeface="Canva Sans"/>
                <a:sym typeface="Canva Sans"/>
              </a:rPr>
              <a:t>Data dokter yang menangani pasien.</a:t>
            </a:r>
          </a:p>
          <a:p>
            <a:pPr algn="just">
              <a:lnSpc>
                <a:spcPts val="374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6824582" y="2617644"/>
            <a:ext cx="12805931" cy="7083826"/>
            <a:chOff x="0" y="0"/>
            <a:chExt cx="3372755" cy="1865699"/>
          </a:xfrm>
        </p:grpSpPr>
        <p:sp>
          <p:nvSpPr>
            <p:cNvPr name="Freeform 4" id="4"/>
            <p:cNvSpPr/>
            <p:nvPr/>
          </p:nvSpPr>
          <p:spPr>
            <a:xfrm flipH="false" flipV="false" rot="0">
              <a:off x="0" y="0"/>
              <a:ext cx="3372755" cy="1865699"/>
            </a:xfrm>
            <a:custGeom>
              <a:avLst/>
              <a:gdLst/>
              <a:ahLst/>
              <a:cxnLst/>
              <a:rect r="r" b="b" t="t" l="l"/>
              <a:pathLst>
                <a:path h="1865699" w="3372755">
                  <a:moveTo>
                    <a:pt x="25391" y="0"/>
                  </a:moveTo>
                  <a:lnTo>
                    <a:pt x="3347364" y="0"/>
                  </a:lnTo>
                  <a:cubicBezTo>
                    <a:pt x="3361387" y="0"/>
                    <a:pt x="3372755" y="11368"/>
                    <a:pt x="3372755" y="25391"/>
                  </a:cubicBezTo>
                  <a:lnTo>
                    <a:pt x="3372755" y="1840307"/>
                  </a:lnTo>
                  <a:cubicBezTo>
                    <a:pt x="3372755" y="1847042"/>
                    <a:pt x="3370080" y="1853500"/>
                    <a:pt x="3365318" y="1858262"/>
                  </a:cubicBezTo>
                  <a:cubicBezTo>
                    <a:pt x="3360557" y="1863024"/>
                    <a:pt x="3354098" y="1865699"/>
                    <a:pt x="3347364" y="1865699"/>
                  </a:cubicBezTo>
                  <a:lnTo>
                    <a:pt x="25391" y="1865699"/>
                  </a:lnTo>
                  <a:cubicBezTo>
                    <a:pt x="11368" y="1865699"/>
                    <a:pt x="0" y="1854331"/>
                    <a:pt x="0" y="1840307"/>
                  </a:cubicBezTo>
                  <a:lnTo>
                    <a:pt x="0" y="25391"/>
                  </a:lnTo>
                  <a:cubicBezTo>
                    <a:pt x="0" y="11368"/>
                    <a:pt x="11368" y="0"/>
                    <a:pt x="25391" y="0"/>
                  </a:cubicBezTo>
                  <a:close/>
                </a:path>
              </a:pathLst>
            </a:custGeom>
            <a:solidFill>
              <a:srgbClr val="FFCE32"/>
            </a:solidFill>
          </p:spPr>
        </p:sp>
        <p:sp>
          <p:nvSpPr>
            <p:cNvPr name="TextBox 5" id="5"/>
            <p:cNvSpPr txBox="true"/>
            <p:nvPr/>
          </p:nvSpPr>
          <p:spPr>
            <a:xfrm>
              <a:off x="0" y="-57150"/>
              <a:ext cx="3372755" cy="1922849"/>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7292179" y="791749"/>
            <a:ext cx="10434718" cy="1825895"/>
          </a:xfrm>
          <a:prstGeom prst="rect">
            <a:avLst/>
          </a:prstGeom>
        </p:spPr>
        <p:txBody>
          <a:bodyPr anchor="t" rtlCol="false" tIns="0" lIns="0" bIns="0" rIns="0">
            <a:spAutoFit/>
          </a:bodyPr>
          <a:lstStyle/>
          <a:p>
            <a:pPr algn="ctr">
              <a:lnSpc>
                <a:spcPts val="6979"/>
              </a:lnSpc>
            </a:pPr>
            <a:r>
              <a:rPr lang="en-US" sz="7194">
                <a:solidFill>
                  <a:srgbClr val="FFFFFF"/>
                </a:solidFill>
                <a:latin typeface="BM Hanna"/>
                <a:ea typeface="BM Hanna"/>
                <a:cs typeface="BM Hanna"/>
                <a:sym typeface="BM Hanna"/>
              </a:rPr>
              <a:t>KEBERLANJUTAN DAN POTENSI PASAR</a:t>
            </a:r>
          </a:p>
        </p:txBody>
      </p:sp>
      <p:sp>
        <p:nvSpPr>
          <p:cNvPr name="Freeform 7" id="7"/>
          <p:cNvSpPr/>
          <p:nvPr/>
        </p:nvSpPr>
        <p:spPr>
          <a:xfrm flipH="false" flipV="false" rot="0">
            <a:off x="-1391547" y="3420727"/>
            <a:ext cx="6712323" cy="7955345"/>
          </a:xfrm>
          <a:custGeom>
            <a:avLst/>
            <a:gdLst/>
            <a:ahLst/>
            <a:cxnLst/>
            <a:rect r="r" b="b" t="t" l="l"/>
            <a:pathLst>
              <a:path h="7955345" w="6712323">
                <a:moveTo>
                  <a:pt x="0" y="0"/>
                </a:moveTo>
                <a:lnTo>
                  <a:pt x="6712323" y="0"/>
                </a:lnTo>
                <a:lnTo>
                  <a:pt x="6712323" y="7955345"/>
                </a:lnTo>
                <a:lnTo>
                  <a:pt x="0" y="79553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401163" y="3769264"/>
            <a:ext cx="2431158" cy="1940506"/>
          </a:xfrm>
          <a:custGeom>
            <a:avLst/>
            <a:gdLst/>
            <a:ahLst/>
            <a:cxnLst/>
            <a:rect r="r" b="b" t="t" l="l"/>
            <a:pathLst>
              <a:path h="1940506" w="2431158">
                <a:moveTo>
                  <a:pt x="0" y="0"/>
                </a:moveTo>
                <a:lnTo>
                  <a:pt x="2431159" y="0"/>
                </a:lnTo>
                <a:lnTo>
                  <a:pt x="2431159" y="1940507"/>
                </a:lnTo>
                <a:lnTo>
                  <a:pt x="0" y="19405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206386">
            <a:off x="-1197366" y="-92174"/>
            <a:ext cx="3532423" cy="3940837"/>
          </a:xfrm>
          <a:custGeom>
            <a:avLst/>
            <a:gdLst/>
            <a:ahLst/>
            <a:cxnLst/>
            <a:rect r="r" b="b" t="t" l="l"/>
            <a:pathLst>
              <a:path h="3940837" w="3532423">
                <a:moveTo>
                  <a:pt x="0" y="0"/>
                </a:moveTo>
                <a:lnTo>
                  <a:pt x="3532423" y="0"/>
                </a:lnTo>
                <a:lnTo>
                  <a:pt x="3532423" y="3940837"/>
                </a:lnTo>
                <a:lnTo>
                  <a:pt x="0" y="39408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161447" y="639349"/>
            <a:ext cx="3469066" cy="2623875"/>
          </a:xfrm>
          <a:custGeom>
            <a:avLst/>
            <a:gdLst/>
            <a:ahLst/>
            <a:cxnLst/>
            <a:rect r="r" b="b" t="t" l="l"/>
            <a:pathLst>
              <a:path h="2623875" w="3469066">
                <a:moveTo>
                  <a:pt x="0" y="0"/>
                </a:moveTo>
                <a:lnTo>
                  <a:pt x="3469065" y="0"/>
                </a:lnTo>
                <a:lnTo>
                  <a:pt x="3469065" y="2623875"/>
                </a:lnTo>
                <a:lnTo>
                  <a:pt x="0" y="26238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7292179" y="2921814"/>
            <a:ext cx="10603800" cy="7072882"/>
          </a:xfrm>
          <a:prstGeom prst="rect">
            <a:avLst/>
          </a:prstGeom>
        </p:spPr>
        <p:txBody>
          <a:bodyPr anchor="t" rtlCol="false" tIns="0" lIns="0" bIns="0" rIns="0">
            <a:spAutoFit/>
          </a:bodyPr>
          <a:lstStyle/>
          <a:p>
            <a:pPr algn="just">
              <a:lnSpc>
                <a:spcPts val="4752"/>
              </a:lnSpc>
            </a:pPr>
            <a:r>
              <a:rPr lang="en-US" sz="3168">
                <a:solidFill>
                  <a:srgbClr val="000000"/>
                </a:solidFill>
                <a:latin typeface="Canva Sans"/>
                <a:ea typeface="Canva Sans"/>
                <a:cs typeface="Canva Sans"/>
                <a:sym typeface="Canva Sans"/>
              </a:rPr>
              <a:t>Jika aplikasi ini berhasil dibuat, aplikasi akan terus digunakan dan dikembangkan secara berkelanjutan, mengingat tingginya angka stunting di Indonesia. Aplikasi ini juga akan mempermudah tenaga kesehatan dan ibu hamil dalam melakukan pengecekan rutin terhadap status gizi ibu dan janin. Dengan demikian, aplikasi ini tidak hanya membantu mencegah masalah gizi selama kehamilan, tetapi juga berkontribusi secara signifikan dalam upaya menurunkan angka stunting di Indonesia.</a:t>
            </a:r>
          </a:p>
          <a:p>
            <a:pPr algn="just">
              <a:lnSpc>
                <a:spcPts val="4752"/>
              </a:lnSpc>
            </a:pPr>
          </a:p>
          <a:p>
            <a:pPr algn="just">
              <a:lnSpc>
                <a:spcPts val="475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TextBox 3" id="3"/>
          <p:cNvSpPr txBox="true"/>
          <p:nvPr/>
        </p:nvSpPr>
        <p:spPr>
          <a:xfrm rot="0">
            <a:off x="3022868" y="1238250"/>
            <a:ext cx="12242263" cy="1311274"/>
          </a:xfrm>
          <a:prstGeom prst="rect">
            <a:avLst/>
          </a:prstGeom>
        </p:spPr>
        <p:txBody>
          <a:bodyPr anchor="t" rtlCol="false" tIns="0" lIns="0" bIns="0" rIns="0">
            <a:spAutoFit/>
          </a:bodyPr>
          <a:lstStyle/>
          <a:p>
            <a:pPr algn="ctr">
              <a:lnSpc>
                <a:spcPts val="9699"/>
              </a:lnSpc>
            </a:pPr>
            <a:r>
              <a:rPr lang="en-US" sz="9999">
                <a:solidFill>
                  <a:srgbClr val="FFFFFF"/>
                </a:solidFill>
                <a:latin typeface="BM Hanna"/>
                <a:ea typeface="BM Hanna"/>
                <a:cs typeface="BM Hanna"/>
                <a:sym typeface="BM Hanna"/>
              </a:rPr>
              <a:t>LINK FIGMA</a:t>
            </a:r>
          </a:p>
        </p:txBody>
      </p:sp>
      <p:grpSp>
        <p:nvGrpSpPr>
          <p:cNvPr name="Group 4" id="4"/>
          <p:cNvGrpSpPr/>
          <p:nvPr/>
        </p:nvGrpSpPr>
        <p:grpSpPr>
          <a:xfrm rot="0">
            <a:off x="1353787" y="4364386"/>
            <a:ext cx="13716171" cy="4893914"/>
            <a:chOff x="0" y="0"/>
            <a:chExt cx="3612489" cy="1288932"/>
          </a:xfrm>
        </p:grpSpPr>
        <p:sp>
          <p:nvSpPr>
            <p:cNvPr name="Freeform 5" id="5"/>
            <p:cNvSpPr/>
            <p:nvPr/>
          </p:nvSpPr>
          <p:spPr>
            <a:xfrm flipH="false" flipV="false" rot="0">
              <a:off x="0" y="0"/>
              <a:ext cx="3612490" cy="1288932"/>
            </a:xfrm>
            <a:custGeom>
              <a:avLst/>
              <a:gdLst/>
              <a:ahLst/>
              <a:cxnLst/>
              <a:rect r="r" b="b" t="t" l="l"/>
              <a:pathLst>
                <a:path h="1288932" w="3612490">
                  <a:moveTo>
                    <a:pt x="23706" y="0"/>
                  </a:moveTo>
                  <a:lnTo>
                    <a:pt x="3588783" y="0"/>
                  </a:lnTo>
                  <a:cubicBezTo>
                    <a:pt x="3595070" y="0"/>
                    <a:pt x="3601100" y="2498"/>
                    <a:pt x="3605546" y="6943"/>
                  </a:cubicBezTo>
                  <a:cubicBezTo>
                    <a:pt x="3609992" y="11389"/>
                    <a:pt x="3612490" y="17419"/>
                    <a:pt x="3612490" y="23706"/>
                  </a:cubicBezTo>
                  <a:lnTo>
                    <a:pt x="3612490" y="1265226"/>
                  </a:lnTo>
                  <a:cubicBezTo>
                    <a:pt x="3612490" y="1278318"/>
                    <a:pt x="3601876" y="1288932"/>
                    <a:pt x="3588783" y="1288932"/>
                  </a:cubicBezTo>
                  <a:lnTo>
                    <a:pt x="23706" y="1288932"/>
                  </a:lnTo>
                  <a:cubicBezTo>
                    <a:pt x="10614" y="1288932"/>
                    <a:pt x="0" y="1278318"/>
                    <a:pt x="0" y="1265226"/>
                  </a:cubicBezTo>
                  <a:lnTo>
                    <a:pt x="0" y="23706"/>
                  </a:lnTo>
                  <a:cubicBezTo>
                    <a:pt x="0" y="10614"/>
                    <a:pt x="10614" y="0"/>
                    <a:pt x="23706" y="0"/>
                  </a:cubicBezTo>
                  <a:close/>
                </a:path>
              </a:pathLst>
            </a:custGeom>
            <a:solidFill>
              <a:srgbClr val="FFCE32"/>
            </a:solidFill>
          </p:spPr>
        </p:sp>
        <p:sp>
          <p:nvSpPr>
            <p:cNvPr name="TextBox 6" id="6"/>
            <p:cNvSpPr txBox="true"/>
            <p:nvPr/>
          </p:nvSpPr>
          <p:spPr>
            <a:xfrm>
              <a:off x="0" y="-57150"/>
              <a:ext cx="3612489" cy="1346082"/>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true" flipV="false" rot="0">
            <a:off x="-703516" y="799557"/>
            <a:ext cx="4559335" cy="4114800"/>
          </a:xfrm>
          <a:custGeom>
            <a:avLst/>
            <a:gdLst/>
            <a:ahLst/>
            <a:cxnLst/>
            <a:rect r="r" b="b" t="t" l="l"/>
            <a:pathLst>
              <a:path h="4114800" w="4559335">
                <a:moveTo>
                  <a:pt x="4559335" y="0"/>
                </a:moveTo>
                <a:lnTo>
                  <a:pt x="0" y="0"/>
                </a:lnTo>
                <a:lnTo>
                  <a:pt x="0" y="4114800"/>
                </a:lnTo>
                <a:lnTo>
                  <a:pt x="4559335" y="4114800"/>
                </a:lnTo>
                <a:lnTo>
                  <a:pt x="455933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14917961" y="528842"/>
            <a:ext cx="4032504" cy="4114800"/>
          </a:xfrm>
          <a:custGeom>
            <a:avLst/>
            <a:gdLst/>
            <a:ahLst/>
            <a:cxnLst/>
            <a:rect r="r" b="b" t="t" l="l"/>
            <a:pathLst>
              <a:path h="4114800" w="4032504">
                <a:moveTo>
                  <a:pt x="4032504" y="0"/>
                </a:moveTo>
                <a:lnTo>
                  <a:pt x="0" y="0"/>
                </a:lnTo>
                <a:lnTo>
                  <a:pt x="0" y="4114800"/>
                </a:lnTo>
                <a:lnTo>
                  <a:pt x="4032504" y="4114800"/>
                </a:lnTo>
                <a:lnTo>
                  <a:pt x="40325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65132" y="6106493"/>
            <a:ext cx="3897838" cy="4114800"/>
          </a:xfrm>
          <a:custGeom>
            <a:avLst/>
            <a:gdLst/>
            <a:ahLst/>
            <a:cxnLst/>
            <a:rect r="r" b="b" t="t" l="l"/>
            <a:pathLst>
              <a:path h="4114800" w="3897838">
                <a:moveTo>
                  <a:pt x="0" y="0"/>
                </a:moveTo>
                <a:lnTo>
                  <a:pt x="3897837" y="0"/>
                </a:lnTo>
                <a:lnTo>
                  <a:pt x="389783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29923" y="7020982"/>
            <a:ext cx="4517246" cy="4114800"/>
          </a:xfrm>
          <a:custGeom>
            <a:avLst/>
            <a:gdLst/>
            <a:ahLst/>
            <a:cxnLst/>
            <a:rect r="r" b="b" t="t" l="l"/>
            <a:pathLst>
              <a:path h="4114800" w="4517246">
                <a:moveTo>
                  <a:pt x="0" y="0"/>
                </a:moveTo>
                <a:lnTo>
                  <a:pt x="4517246" y="0"/>
                </a:lnTo>
                <a:lnTo>
                  <a:pt x="451724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925041" y="4819107"/>
            <a:ext cx="12573663" cy="4584529"/>
          </a:xfrm>
          <a:prstGeom prst="rect">
            <a:avLst/>
          </a:prstGeom>
        </p:spPr>
        <p:txBody>
          <a:bodyPr anchor="t" rtlCol="false" tIns="0" lIns="0" bIns="0" rIns="0">
            <a:spAutoFit/>
          </a:bodyPr>
          <a:lstStyle/>
          <a:p>
            <a:pPr algn="ctr">
              <a:lnSpc>
                <a:spcPts val="5229"/>
              </a:lnSpc>
            </a:pPr>
            <a:r>
              <a:rPr lang="en-US" sz="3486">
                <a:solidFill>
                  <a:srgbClr val="000000"/>
                </a:solidFill>
                <a:latin typeface="Canva Sans"/>
                <a:ea typeface="Canva Sans"/>
                <a:cs typeface="Canva Sans"/>
                <a:sym typeface="Canva Sans"/>
              </a:rPr>
              <a:t>jika ingin melihat lengkapnya :</a:t>
            </a:r>
          </a:p>
          <a:p>
            <a:pPr algn="ctr">
              <a:lnSpc>
                <a:spcPts val="5229"/>
              </a:lnSpc>
            </a:pPr>
            <a:r>
              <a:rPr lang="en-US" sz="3486">
                <a:solidFill>
                  <a:srgbClr val="000000"/>
                </a:solidFill>
                <a:latin typeface="Canva Sans"/>
                <a:ea typeface="Canva Sans"/>
                <a:cs typeface="Canva Sans"/>
                <a:sym typeface="Canva Sans"/>
              </a:rPr>
              <a:t><![CDATA[https://www.figma.com/proto/8epxqmV4YcnysRemrhSQah/figma-ibu-hamil?node-id=7-249&p=f&t=Lk0uzimqo4gTSvQA-1&scaling=scale-down&content-scaling=fixed&page-id=0%3A1&starting-point-node-id=7%3A249&show-proto-sidebar=1]]></a:t>
            </a:r>
          </a:p>
          <a:p>
            <a:pPr algn="ctr">
              <a:lnSpc>
                <a:spcPts val="522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2498597" y="-108828"/>
            <a:ext cx="6582509" cy="10746953"/>
          </a:xfrm>
          <a:custGeom>
            <a:avLst/>
            <a:gdLst/>
            <a:ahLst/>
            <a:cxnLst/>
            <a:rect r="r" b="b" t="t" l="l"/>
            <a:pathLst>
              <a:path h="10746953" w="6582509">
                <a:moveTo>
                  <a:pt x="0" y="0"/>
                </a:moveTo>
                <a:lnTo>
                  <a:pt x="6582509" y="0"/>
                </a:lnTo>
                <a:lnTo>
                  <a:pt x="6582509" y="10746953"/>
                </a:lnTo>
                <a:lnTo>
                  <a:pt x="0" y="10746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97725">
            <a:off x="13679956" y="-1054879"/>
            <a:ext cx="4476702" cy="4994292"/>
          </a:xfrm>
          <a:custGeom>
            <a:avLst/>
            <a:gdLst/>
            <a:ahLst/>
            <a:cxnLst/>
            <a:rect r="r" b="b" t="t" l="l"/>
            <a:pathLst>
              <a:path h="4994292" w="4476702">
                <a:moveTo>
                  <a:pt x="0" y="0"/>
                </a:moveTo>
                <a:lnTo>
                  <a:pt x="4476701" y="0"/>
                </a:lnTo>
                <a:lnTo>
                  <a:pt x="4476701" y="4994292"/>
                </a:lnTo>
                <a:lnTo>
                  <a:pt x="0" y="4994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944550" y="2366363"/>
            <a:ext cx="5751911" cy="14071953"/>
          </a:xfrm>
          <a:custGeom>
            <a:avLst/>
            <a:gdLst/>
            <a:ahLst/>
            <a:cxnLst/>
            <a:rect r="r" b="b" t="t" l="l"/>
            <a:pathLst>
              <a:path h="14071953" w="5751911">
                <a:moveTo>
                  <a:pt x="0" y="0"/>
                </a:moveTo>
                <a:lnTo>
                  <a:pt x="5751911" y="0"/>
                </a:lnTo>
                <a:lnTo>
                  <a:pt x="5751911" y="14071954"/>
                </a:lnTo>
                <a:lnTo>
                  <a:pt x="0" y="14071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792658" y="5143500"/>
            <a:ext cx="4946577" cy="5519194"/>
          </a:xfrm>
          <a:custGeom>
            <a:avLst/>
            <a:gdLst/>
            <a:ahLst/>
            <a:cxnLst/>
            <a:rect r="r" b="b" t="t" l="l"/>
            <a:pathLst>
              <a:path h="5519194" w="4946577">
                <a:moveTo>
                  <a:pt x="4946577" y="0"/>
                </a:moveTo>
                <a:lnTo>
                  <a:pt x="0" y="0"/>
                </a:lnTo>
                <a:lnTo>
                  <a:pt x="0" y="5519194"/>
                </a:lnTo>
                <a:lnTo>
                  <a:pt x="4946577" y="5519194"/>
                </a:lnTo>
                <a:lnTo>
                  <a:pt x="494657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0">
            <a:off x="11066058" y="4957733"/>
            <a:ext cx="6322410" cy="7438130"/>
          </a:xfrm>
          <a:custGeom>
            <a:avLst/>
            <a:gdLst/>
            <a:ahLst/>
            <a:cxnLst/>
            <a:rect r="r" b="b" t="t" l="l"/>
            <a:pathLst>
              <a:path h="7438130" w="6322410">
                <a:moveTo>
                  <a:pt x="6322410" y="0"/>
                </a:moveTo>
                <a:lnTo>
                  <a:pt x="0" y="0"/>
                </a:lnTo>
                <a:lnTo>
                  <a:pt x="0" y="7438130"/>
                </a:lnTo>
                <a:lnTo>
                  <a:pt x="6322410" y="7438130"/>
                </a:lnTo>
                <a:lnTo>
                  <a:pt x="632241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4626842" y="3187376"/>
            <a:ext cx="9034317" cy="4264673"/>
          </a:xfrm>
          <a:prstGeom prst="rect">
            <a:avLst/>
          </a:prstGeom>
        </p:spPr>
        <p:txBody>
          <a:bodyPr anchor="t" rtlCol="false" tIns="0" lIns="0" bIns="0" rIns="0">
            <a:spAutoFit/>
          </a:bodyPr>
          <a:lstStyle/>
          <a:p>
            <a:pPr algn="ctr" marL="0" indent="0" lvl="0">
              <a:lnSpc>
                <a:spcPts val="16315"/>
              </a:lnSpc>
              <a:spcBef>
                <a:spcPct val="0"/>
              </a:spcBef>
            </a:pPr>
            <a:r>
              <a:rPr lang="en-US" sz="16819">
                <a:solidFill>
                  <a:srgbClr val="FFFFFF"/>
                </a:solidFill>
                <a:latin typeface="BM Hanna"/>
                <a:ea typeface="BM Hanna"/>
                <a:cs typeface="BM Hanna"/>
                <a:sym typeface="BM Hanna"/>
              </a:rPr>
              <a:t>THANK YOU</a:t>
            </a:r>
          </a:p>
        </p:txBody>
      </p:sp>
      <p:sp>
        <p:nvSpPr>
          <p:cNvPr name="Freeform 9" id="9"/>
          <p:cNvSpPr/>
          <p:nvPr/>
        </p:nvSpPr>
        <p:spPr>
          <a:xfrm flipH="false" flipV="false" rot="0">
            <a:off x="5976517" y="-809891"/>
            <a:ext cx="4294014" cy="3427404"/>
          </a:xfrm>
          <a:custGeom>
            <a:avLst/>
            <a:gdLst/>
            <a:ahLst/>
            <a:cxnLst/>
            <a:rect r="r" b="b" t="t" l="l"/>
            <a:pathLst>
              <a:path h="3427404" w="4294014">
                <a:moveTo>
                  <a:pt x="0" y="0"/>
                </a:moveTo>
                <a:lnTo>
                  <a:pt x="4294014" y="0"/>
                </a:lnTo>
                <a:lnTo>
                  <a:pt x="4294014" y="3427404"/>
                </a:lnTo>
                <a:lnTo>
                  <a:pt x="0" y="34274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526312">
            <a:off x="6081818" y="6805324"/>
            <a:ext cx="5385775" cy="4905951"/>
          </a:xfrm>
          <a:custGeom>
            <a:avLst/>
            <a:gdLst/>
            <a:ahLst/>
            <a:cxnLst/>
            <a:rect r="r" b="b" t="t" l="l"/>
            <a:pathLst>
              <a:path h="4905951" w="5385775">
                <a:moveTo>
                  <a:pt x="0" y="0"/>
                </a:moveTo>
                <a:lnTo>
                  <a:pt x="5385774" y="0"/>
                </a:lnTo>
                <a:lnTo>
                  <a:pt x="5385774" y="4905952"/>
                </a:lnTo>
                <a:lnTo>
                  <a:pt x="0" y="49059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14918748" y="-626708"/>
            <a:ext cx="4681103" cy="3310817"/>
          </a:xfrm>
          <a:custGeom>
            <a:avLst/>
            <a:gdLst/>
            <a:ahLst/>
            <a:cxnLst/>
            <a:rect r="r" b="b" t="t" l="l"/>
            <a:pathLst>
              <a:path h="3310817" w="4681103">
                <a:moveTo>
                  <a:pt x="0" y="0"/>
                </a:moveTo>
                <a:lnTo>
                  <a:pt x="4681104" y="0"/>
                </a:lnTo>
                <a:lnTo>
                  <a:pt x="4681104" y="3310816"/>
                </a:lnTo>
                <a:lnTo>
                  <a:pt x="0" y="33108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62660" y="2018689"/>
            <a:ext cx="11952625" cy="8704488"/>
            <a:chOff x="0" y="0"/>
            <a:chExt cx="3148016" cy="2292540"/>
          </a:xfrm>
        </p:grpSpPr>
        <p:sp>
          <p:nvSpPr>
            <p:cNvPr name="Freeform 5" id="5"/>
            <p:cNvSpPr/>
            <p:nvPr/>
          </p:nvSpPr>
          <p:spPr>
            <a:xfrm flipH="false" flipV="false" rot="0">
              <a:off x="0" y="0"/>
              <a:ext cx="3148016" cy="2292540"/>
            </a:xfrm>
            <a:custGeom>
              <a:avLst/>
              <a:gdLst/>
              <a:ahLst/>
              <a:cxnLst/>
              <a:rect r="r" b="b" t="t" l="l"/>
              <a:pathLst>
                <a:path h="2292540" w="3148016">
                  <a:moveTo>
                    <a:pt x="27204" y="0"/>
                  </a:moveTo>
                  <a:lnTo>
                    <a:pt x="3120812" y="0"/>
                  </a:lnTo>
                  <a:cubicBezTo>
                    <a:pt x="3128027" y="0"/>
                    <a:pt x="3134947" y="2866"/>
                    <a:pt x="3140048" y="7968"/>
                  </a:cubicBezTo>
                  <a:cubicBezTo>
                    <a:pt x="3145150" y="13070"/>
                    <a:pt x="3148016" y="19989"/>
                    <a:pt x="3148016" y="27204"/>
                  </a:cubicBezTo>
                  <a:lnTo>
                    <a:pt x="3148016" y="2265336"/>
                  </a:lnTo>
                  <a:cubicBezTo>
                    <a:pt x="3148016" y="2280360"/>
                    <a:pt x="3135837" y="2292540"/>
                    <a:pt x="3120812" y="2292540"/>
                  </a:cubicBezTo>
                  <a:lnTo>
                    <a:pt x="27204" y="2292540"/>
                  </a:lnTo>
                  <a:cubicBezTo>
                    <a:pt x="12180" y="2292540"/>
                    <a:pt x="0" y="2280360"/>
                    <a:pt x="0" y="2265336"/>
                  </a:cubicBezTo>
                  <a:lnTo>
                    <a:pt x="0" y="27204"/>
                  </a:lnTo>
                  <a:cubicBezTo>
                    <a:pt x="0" y="12180"/>
                    <a:pt x="12180" y="0"/>
                    <a:pt x="27204" y="0"/>
                  </a:cubicBezTo>
                  <a:close/>
                </a:path>
              </a:pathLst>
            </a:custGeom>
            <a:solidFill>
              <a:srgbClr val="FFCE32"/>
            </a:solidFill>
          </p:spPr>
        </p:sp>
        <p:sp>
          <p:nvSpPr>
            <p:cNvPr name="TextBox 6" id="6"/>
            <p:cNvSpPr txBox="true"/>
            <p:nvPr/>
          </p:nvSpPr>
          <p:spPr>
            <a:xfrm>
              <a:off x="0" y="-57150"/>
              <a:ext cx="3148016" cy="2349690"/>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1028700" y="2142514"/>
            <a:ext cx="10270354" cy="821753"/>
          </a:xfrm>
          <a:prstGeom prst="rect">
            <a:avLst/>
          </a:prstGeom>
        </p:spPr>
        <p:txBody>
          <a:bodyPr anchor="t" rtlCol="false" tIns="0" lIns="0" bIns="0" rIns="0">
            <a:spAutoFit/>
          </a:bodyPr>
          <a:lstStyle/>
          <a:p>
            <a:pPr algn="l">
              <a:lnSpc>
                <a:spcPts val="6030"/>
              </a:lnSpc>
            </a:pPr>
            <a:r>
              <a:rPr lang="en-US" sz="6217">
                <a:solidFill>
                  <a:srgbClr val="000000"/>
                </a:solidFill>
                <a:latin typeface="BM Hanna"/>
                <a:ea typeface="BM Hanna"/>
                <a:cs typeface="BM Hanna"/>
                <a:sym typeface="BM Hanna"/>
              </a:rPr>
              <a:t>IDE PROTOTYPE (OVERALL)</a:t>
            </a:r>
          </a:p>
        </p:txBody>
      </p:sp>
      <p:sp>
        <p:nvSpPr>
          <p:cNvPr name="TextBox 8" id="8"/>
          <p:cNvSpPr txBox="true"/>
          <p:nvPr/>
        </p:nvSpPr>
        <p:spPr>
          <a:xfrm rot="0">
            <a:off x="1028700" y="2888067"/>
            <a:ext cx="10658061" cy="7265016"/>
          </a:xfrm>
          <a:prstGeom prst="rect">
            <a:avLst/>
          </a:prstGeom>
        </p:spPr>
        <p:txBody>
          <a:bodyPr anchor="t" rtlCol="false" tIns="0" lIns="0" bIns="0" rIns="0">
            <a:spAutoFit/>
          </a:bodyPr>
          <a:lstStyle/>
          <a:p>
            <a:pPr algn="just">
              <a:lnSpc>
                <a:spcPts val="3850"/>
              </a:lnSpc>
            </a:pPr>
            <a:r>
              <a:rPr lang="en-US" sz="2567">
                <a:solidFill>
                  <a:srgbClr val="000000"/>
                </a:solidFill>
                <a:latin typeface="Mosse Thai"/>
                <a:ea typeface="Mosse Thai"/>
                <a:cs typeface="Mosse Thai"/>
                <a:sym typeface="Mosse Thai"/>
              </a:rPr>
              <a:t>Tim berencana membuat sebuah aplikasi berbasis AI yang dapat memantau asupan nutrisi ibu hamil secara real-time. AI akan bekerja dengan memproses data berat badan, usia kehamilan, kondisi kesehatan serta data pemeriksaan rutin sebulan sekali di tenaga kesehatan untuk merekomendasikan pola makan yang personal dan sesuai kebutuhan.  </a:t>
            </a:r>
          </a:p>
          <a:p>
            <a:pPr algn="just">
              <a:lnSpc>
                <a:spcPts val="3850"/>
              </a:lnSpc>
            </a:pPr>
            <a:r>
              <a:rPr lang="en-US" sz="2567">
                <a:solidFill>
                  <a:srgbClr val="000000"/>
                </a:solidFill>
                <a:latin typeface="Mosse Thai"/>
                <a:ea typeface="Mosse Thai"/>
                <a:cs typeface="Mosse Thai"/>
                <a:sym typeface="Mosse Thai"/>
              </a:rPr>
              <a:t>PEAS (Performance, Environment, Actuators, Sensors) dari sistem ini: </a:t>
            </a:r>
          </a:p>
          <a:p>
            <a:pPr algn="just" marL="554250" indent="-277125" lvl="1">
              <a:lnSpc>
                <a:spcPts val="3850"/>
              </a:lnSpc>
              <a:buFont typeface="Arial"/>
              <a:buChar char="•"/>
            </a:pPr>
            <a:r>
              <a:rPr lang="en-US" b="true" sz="2567">
                <a:solidFill>
                  <a:srgbClr val="000000"/>
                </a:solidFill>
                <a:latin typeface="Mosse Thai Bold"/>
                <a:ea typeface="Mosse Thai Bold"/>
                <a:cs typeface="Mosse Thai Bold"/>
                <a:sym typeface="Mosse Thai Bold"/>
              </a:rPr>
              <a:t>Performance</a:t>
            </a:r>
            <a:r>
              <a:rPr lang="en-US" sz="2567">
                <a:solidFill>
                  <a:srgbClr val="000000"/>
                </a:solidFill>
                <a:latin typeface="Mosse Thai"/>
                <a:ea typeface="Mosse Thai"/>
                <a:cs typeface="Mosse Thai"/>
                <a:sym typeface="Mosse Thai"/>
              </a:rPr>
              <a:t>: Memberikan rekomendasi nutrisi yang optimal untuk ibu hamil guna mencegah kekurangan atau kelebihan nutrisi.</a:t>
            </a:r>
          </a:p>
          <a:p>
            <a:pPr algn="just" marL="554250" indent="-277125" lvl="1">
              <a:lnSpc>
                <a:spcPts val="3850"/>
              </a:lnSpc>
              <a:buFont typeface="Arial"/>
              <a:buChar char="•"/>
            </a:pPr>
            <a:r>
              <a:rPr lang="en-US" b="true" sz="2567">
                <a:solidFill>
                  <a:srgbClr val="000000"/>
                </a:solidFill>
                <a:latin typeface="Mosse Thai Bold"/>
                <a:ea typeface="Mosse Thai Bold"/>
                <a:cs typeface="Mosse Thai Bold"/>
                <a:sym typeface="Mosse Thai Bold"/>
              </a:rPr>
              <a:t>Environment</a:t>
            </a:r>
            <a:r>
              <a:rPr lang="en-US" sz="2567">
                <a:solidFill>
                  <a:srgbClr val="000000"/>
                </a:solidFill>
                <a:latin typeface="Mosse Thai"/>
                <a:ea typeface="Mosse Thai"/>
                <a:cs typeface="Mosse Thai"/>
                <a:sym typeface="Mosse Thai"/>
              </a:rPr>
              <a:t>: Data dikumpulkan dari smartwatch yang digunakan oleh ibu hamil dan data pemeriksaan rutin beberapa minggu atau bulan di tenaga kesehatan</a:t>
            </a:r>
          </a:p>
          <a:p>
            <a:pPr algn="just" marL="554250" indent="-277125" lvl="1">
              <a:lnSpc>
                <a:spcPts val="3850"/>
              </a:lnSpc>
              <a:buFont typeface="Arial"/>
              <a:buChar char="•"/>
            </a:pPr>
            <a:r>
              <a:rPr lang="en-US" b="true" sz="2567">
                <a:solidFill>
                  <a:srgbClr val="000000"/>
                </a:solidFill>
                <a:latin typeface="Mosse Thai Bold"/>
                <a:ea typeface="Mosse Thai Bold"/>
                <a:cs typeface="Mosse Thai Bold"/>
                <a:sym typeface="Mosse Thai Bold"/>
              </a:rPr>
              <a:t>Actuators</a:t>
            </a:r>
            <a:r>
              <a:rPr lang="en-US" sz="2567">
                <a:solidFill>
                  <a:srgbClr val="000000"/>
                </a:solidFill>
                <a:latin typeface="Mosse Thai"/>
                <a:ea typeface="Mosse Thai"/>
                <a:cs typeface="Mosse Thai"/>
                <a:sym typeface="Mosse Thai"/>
              </a:rPr>
              <a:t>: Rekomendasi diberikan dalam bentuk saran pola makan harian.</a:t>
            </a:r>
          </a:p>
          <a:p>
            <a:pPr algn="just" marL="554250" indent="-277125" lvl="1">
              <a:lnSpc>
                <a:spcPts val="3850"/>
              </a:lnSpc>
              <a:buFont typeface="Arial"/>
              <a:buChar char="•"/>
            </a:pPr>
            <a:r>
              <a:rPr lang="en-US" b="true" sz="2567">
                <a:solidFill>
                  <a:srgbClr val="000000"/>
                </a:solidFill>
                <a:latin typeface="Mosse Thai Bold"/>
                <a:ea typeface="Mosse Thai Bold"/>
                <a:cs typeface="Mosse Thai Bold"/>
                <a:sym typeface="Mosse Thai Bold"/>
              </a:rPr>
              <a:t>Sensors</a:t>
            </a:r>
            <a:r>
              <a:rPr lang="en-US" sz="2567">
                <a:solidFill>
                  <a:srgbClr val="000000"/>
                </a:solidFill>
                <a:latin typeface="Mosse Thai"/>
                <a:ea typeface="Mosse Thai"/>
                <a:cs typeface="Mosse Thai"/>
                <a:sym typeface="Mosse Thai"/>
              </a:rPr>
              <a:t>: Input dari pengguna terkait berat badan, usia kehamilan,  kondisi kesehatan, dan aktivitas fisik</a:t>
            </a:r>
          </a:p>
        </p:txBody>
      </p:sp>
      <p:sp>
        <p:nvSpPr>
          <p:cNvPr name="Freeform 9" id="9"/>
          <p:cNvSpPr/>
          <p:nvPr/>
        </p:nvSpPr>
        <p:spPr>
          <a:xfrm flipH="false" flipV="false" rot="0">
            <a:off x="14678955" y="3769537"/>
            <a:ext cx="3609045" cy="6517463"/>
          </a:xfrm>
          <a:custGeom>
            <a:avLst/>
            <a:gdLst/>
            <a:ahLst/>
            <a:cxnLst/>
            <a:rect r="r" b="b" t="t" l="l"/>
            <a:pathLst>
              <a:path h="6517463" w="3609045">
                <a:moveTo>
                  <a:pt x="0" y="0"/>
                </a:moveTo>
                <a:lnTo>
                  <a:pt x="3609045" y="0"/>
                </a:lnTo>
                <a:lnTo>
                  <a:pt x="3609045" y="6517463"/>
                </a:lnTo>
                <a:lnTo>
                  <a:pt x="0" y="6517463"/>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7866158" y="3233716"/>
            <a:ext cx="9393142" cy="7660936"/>
            <a:chOff x="0" y="0"/>
            <a:chExt cx="2473914" cy="2017695"/>
          </a:xfrm>
        </p:grpSpPr>
        <p:sp>
          <p:nvSpPr>
            <p:cNvPr name="Freeform 4" id="4"/>
            <p:cNvSpPr/>
            <p:nvPr/>
          </p:nvSpPr>
          <p:spPr>
            <a:xfrm flipH="false" flipV="false" rot="0">
              <a:off x="0" y="0"/>
              <a:ext cx="2473914" cy="2017695"/>
            </a:xfrm>
            <a:custGeom>
              <a:avLst/>
              <a:gdLst/>
              <a:ahLst/>
              <a:cxnLst/>
              <a:rect r="r" b="b" t="t" l="l"/>
              <a:pathLst>
                <a:path h="2017695" w="2473914">
                  <a:moveTo>
                    <a:pt x="34617" y="0"/>
                  </a:moveTo>
                  <a:lnTo>
                    <a:pt x="2439297" y="0"/>
                  </a:lnTo>
                  <a:cubicBezTo>
                    <a:pt x="2458415" y="0"/>
                    <a:pt x="2473914" y="15498"/>
                    <a:pt x="2473914" y="34617"/>
                  </a:cubicBezTo>
                  <a:lnTo>
                    <a:pt x="2473914" y="1983078"/>
                  </a:lnTo>
                  <a:cubicBezTo>
                    <a:pt x="2473914" y="2002197"/>
                    <a:pt x="2458415" y="2017695"/>
                    <a:pt x="2439297" y="2017695"/>
                  </a:cubicBezTo>
                  <a:lnTo>
                    <a:pt x="34617" y="2017695"/>
                  </a:lnTo>
                  <a:cubicBezTo>
                    <a:pt x="15498" y="2017695"/>
                    <a:pt x="0" y="2002197"/>
                    <a:pt x="0" y="1983078"/>
                  </a:cubicBezTo>
                  <a:lnTo>
                    <a:pt x="0" y="34617"/>
                  </a:lnTo>
                  <a:cubicBezTo>
                    <a:pt x="0" y="15498"/>
                    <a:pt x="15498" y="0"/>
                    <a:pt x="34617" y="0"/>
                  </a:cubicBezTo>
                  <a:close/>
                </a:path>
              </a:pathLst>
            </a:custGeom>
            <a:solidFill>
              <a:srgbClr val="FFCE32"/>
            </a:solidFill>
          </p:spPr>
        </p:sp>
        <p:sp>
          <p:nvSpPr>
            <p:cNvPr name="TextBox 5" id="5"/>
            <p:cNvSpPr txBox="true"/>
            <p:nvPr/>
          </p:nvSpPr>
          <p:spPr>
            <a:xfrm>
              <a:off x="0" y="-57150"/>
              <a:ext cx="2473914" cy="2074845"/>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8905129" y="9040148"/>
            <a:ext cx="7315200" cy="1981754"/>
          </a:xfrm>
          <a:custGeom>
            <a:avLst/>
            <a:gdLst/>
            <a:ahLst/>
            <a:cxnLst/>
            <a:rect r="r" b="b" t="t" l="l"/>
            <a:pathLst>
              <a:path h="1981754" w="7315200">
                <a:moveTo>
                  <a:pt x="0" y="0"/>
                </a:moveTo>
                <a:lnTo>
                  <a:pt x="7315200" y="0"/>
                </a:lnTo>
                <a:lnTo>
                  <a:pt x="7315200" y="1981754"/>
                </a:lnTo>
                <a:lnTo>
                  <a:pt x="0" y="1981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846194" y="724223"/>
            <a:ext cx="4826211" cy="4220741"/>
          </a:xfrm>
          <a:custGeom>
            <a:avLst/>
            <a:gdLst/>
            <a:ahLst/>
            <a:cxnLst/>
            <a:rect r="r" b="b" t="t" l="l"/>
            <a:pathLst>
              <a:path h="4220741" w="4826211">
                <a:moveTo>
                  <a:pt x="0" y="0"/>
                </a:moveTo>
                <a:lnTo>
                  <a:pt x="4826212" y="0"/>
                </a:lnTo>
                <a:lnTo>
                  <a:pt x="4826212" y="4220741"/>
                </a:lnTo>
                <a:lnTo>
                  <a:pt x="0" y="4220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028700" y="3233716"/>
            <a:ext cx="7417778" cy="8276460"/>
          </a:xfrm>
          <a:custGeom>
            <a:avLst/>
            <a:gdLst/>
            <a:ahLst/>
            <a:cxnLst/>
            <a:rect r="r" b="b" t="t" l="l"/>
            <a:pathLst>
              <a:path h="8276460" w="7417778">
                <a:moveTo>
                  <a:pt x="7417778" y="0"/>
                </a:moveTo>
                <a:lnTo>
                  <a:pt x="0" y="0"/>
                </a:lnTo>
                <a:lnTo>
                  <a:pt x="0" y="8276460"/>
                </a:lnTo>
                <a:lnTo>
                  <a:pt x="7417778" y="8276460"/>
                </a:lnTo>
                <a:lnTo>
                  <a:pt x="741777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6326049" y="3233716"/>
            <a:ext cx="2431158" cy="1940506"/>
          </a:xfrm>
          <a:custGeom>
            <a:avLst/>
            <a:gdLst/>
            <a:ahLst/>
            <a:cxnLst/>
            <a:rect r="r" b="b" t="t" l="l"/>
            <a:pathLst>
              <a:path h="1940506" w="2431158">
                <a:moveTo>
                  <a:pt x="2431158" y="0"/>
                </a:moveTo>
                <a:lnTo>
                  <a:pt x="0" y="0"/>
                </a:lnTo>
                <a:lnTo>
                  <a:pt x="0" y="1940506"/>
                </a:lnTo>
                <a:lnTo>
                  <a:pt x="2431158" y="1940506"/>
                </a:lnTo>
                <a:lnTo>
                  <a:pt x="243115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8446478" y="4553261"/>
            <a:ext cx="7256092" cy="935806"/>
          </a:xfrm>
          <a:prstGeom prst="rect">
            <a:avLst/>
          </a:prstGeom>
        </p:spPr>
        <p:txBody>
          <a:bodyPr anchor="t" rtlCol="false" tIns="0" lIns="0" bIns="0" rIns="0">
            <a:spAutoFit/>
          </a:bodyPr>
          <a:lstStyle/>
          <a:p>
            <a:pPr algn="l">
              <a:lnSpc>
                <a:spcPts val="6940"/>
              </a:lnSpc>
            </a:pPr>
            <a:r>
              <a:rPr lang="en-US" sz="7155">
                <a:solidFill>
                  <a:srgbClr val="000000"/>
                </a:solidFill>
                <a:latin typeface="BM Hanna"/>
                <a:ea typeface="BM Hanna"/>
                <a:cs typeface="BM Hanna"/>
                <a:sym typeface="BM Hanna"/>
              </a:rPr>
              <a:t>PERMASALAHAN</a:t>
            </a:r>
          </a:p>
        </p:txBody>
      </p:sp>
      <p:sp>
        <p:nvSpPr>
          <p:cNvPr name="TextBox 11" id="11"/>
          <p:cNvSpPr txBox="true"/>
          <p:nvPr/>
        </p:nvSpPr>
        <p:spPr>
          <a:xfrm rot="0">
            <a:off x="8446478" y="5709834"/>
            <a:ext cx="7599867" cy="1847850"/>
          </a:xfrm>
          <a:prstGeom prst="rect">
            <a:avLst/>
          </a:prstGeom>
        </p:spPr>
        <p:txBody>
          <a:bodyPr anchor="t" rtlCol="false" tIns="0" lIns="0" bIns="0" rIns="0">
            <a:spAutoFit/>
          </a:bodyPr>
          <a:lstStyle/>
          <a:p>
            <a:pPr algn="just">
              <a:lnSpc>
                <a:spcPts val="3749"/>
              </a:lnSpc>
            </a:pPr>
            <a:r>
              <a:rPr lang="en-US" sz="2499">
                <a:solidFill>
                  <a:srgbClr val="000000"/>
                </a:solidFill>
                <a:latin typeface="Mosse Thai"/>
                <a:ea typeface="Mosse Thai"/>
                <a:cs typeface="Mosse Thai"/>
                <a:sym typeface="Mosse Thai"/>
              </a:rPr>
              <a:t>Masalah yang menjadi fokus adalah kurangnya pengetahuan dan akses ibu hamil terhadap informasi nutrisi yang tepat, yang berisiko menyebabkan stunting pada bayi.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663870" y="389732"/>
            <a:ext cx="7320803" cy="9507536"/>
          </a:xfrm>
          <a:custGeom>
            <a:avLst/>
            <a:gdLst/>
            <a:ahLst/>
            <a:cxnLst/>
            <a:rect r="r" b="b" t="t" l="l"/>
            <a:pathLst>
              <a:path h="9507536" w="7320803">
                <a:moveTo>
                  <a:pt x="0" y="0"/>
                </a:moveTo>
                <a:lnTo>
                  <a:pt x="7320803" y="0"/>
                </a:lnTo>
                <a:lnTo>
                  <a:pt x="7320803" y="9507536"/>
                </a:lnTo>
                <a:lnTo>
                  <a:pt x="0" y="9507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55837">
            <a:off x="6716389" y="624673"/>
            <a:ext cx="2536569" cy="3461819"/>
          </a:xfrm>
          <a:custGeom>
            <a:avLst/>
            <a:gdLst/>
            <a:ahLst/>
            <a:cxnLst/>
            <a:rect r="r" b="b" t="t" l="l"/>
            <a:pathLst>
              <a:path h="3461819" w="2536569">
                <a:moveTo>
                  <a:pt x="0" y="0"/>
                </a:moveTo>
                <a:lnTo>
                  <a:pt x="2536569" y="0"/>
                </a:lnTo>
                <a:lnTo>
                  <a:pt x="2536569" y="3461819"/>
                </a:lnTo>
                <a:lnTo>
                  <a:pt x="0" y="34618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71139">
            <a:off x="1028984" y="792541"/>
            <a:ext cx="1715649" cy="2341456"/>
          </a:xfrm>
          <a:custGeom>
            <a:avLst/>
            <a:gdLst/>
            <a:ahLst/>
            <a:cxnLst/>
            <a:rect r="r" b="b" t="t" l="l"/>
            <a:pathLst>
              <a:path h="2341456" w="1715649">
                <a:moveTo>
                  <a:pt x="0" y="0"/>
                </a:moveTo>
                <a:lnTo>
                  <a:pt x="1715649" y="0"/>
                </a:lnTo>
                <a:lnTo>
                  <a:pt x="1715649" y="2341456"/>
                </a:lnTo>
                <a:lnTo>
                  <a:pt x="0" y="2341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640331" y="4321433"/>
            <a:ext cx="9159255" cy="5575835"/>
            <a:chOff x="0" y="0"/>
            <a:chExt cx="2412314" cy="1468533"/>
          </a:xfrm>
        </p:grpSpPr>
        <p:sp>
          <p:nvSpPr>
            <p:cNvPr name="Freeform 7" id="7"/>
            <p:cNvSpPr/>
            <p:nvPr/>
          </p:nvSpPr>
          <p:spPr>
            <a:xfrm flipH="false" flipV="false" rot="0">
              <a:off x="0" y="0"/>
              <a:ext cx="2412314" cy="1468533"/>
            </a:xfrm>
            <a:custGeom>
              <a:avLst/>
              <a:gdLst/>
              <a:ahLst/>
              <a:cxnLst/>
              <a:rect r="r" b="b" t="t" l="l"/>
              <a:pathLst>
                <a:path h="1468533" w="2412314">
                  <a:moveTo>
                    <a:pt x="35501" y="0"/>
                  </a:moveTo>
                  <a:lnTo>
                    <a:pt x="2376813" y="0"/>
                  </a:lnTo>
                  <a:cubicBezTo>
                    <a:pt x="2386229" y="0"/>
                    <a:pt x="2395258" y="3740"/>
                    <a:pt x="2401916" y="10398"/>
                  </a:cubicBezTo>
                  <a:cubicBezTo>
                    <a:pt x="2408574" y="17056"/>
                    <a:pt x="2412314" y="26085"/>
                    <a:pt x="2412314" y="35501"/>
                  </a:cubicBezTo>
                  <a:lnTo>
                    <a:pt x="2412314" y="1433032"/>
                  </a:lnTo>
                  <a:cubicBezTo>
                    <a:pt x="2412314" y="1442447"/>
                    <a:pt x="2408574" y="1451477"/>
                    <a:pt x="2401916" y="1458135"/>
                  </a:cubicBezTo>
                  <a:cubicBezTo>
                    <a:pt x="2395258" y="1464792"/>
                    <a:pt x="2386229" y="1468533"/>
                    <a:pt x="2376813" y="1468533"/>
                  </a:cubicBezTo>
                  <a:lnTo>
                    <a:pt x="35501" y="1468533"/>
                  </a:lnTo>
                  <a:cubicBezTo>
                    <a:pt x="26085" y="1468533"/>
                    <a:pt x="17056" y="1464792"/>
                    <a:pt x="10398" y="1458135"/>
                  </a:cubicBezTo>
                  <a:cubicBezTo>
                    <a:pt x="3740" y="1451477"/>
                    <a:pt x="0" y="1442447"/>
                    <a:pt x="0" y="1433032"/>
                  </a:cubicBezTo>
                  <a:lnTo>
                    <a:pt x="0" y="35501"/>
                  </a:lnTo>
                  <a:cubicBezTo>
                    <a:pt x="0" y="26085"/>
                    <a:pt x="3740" y="17056"/>
                    <a:pt x="10398" y="10398"/>
                  </a:cubicBezTo>
                  <a:cubicBezTo>
                    <a:pt x="17056" y="3740"/>
                    <a:pt x="26085" y="0"/>
                    <a:pt x="35501" y="0"/>
                  </a:cubicBezTo>
                  <a:close/>
                </a:path>
              </a:pathLst>
            </a:custGeom>
            <a:solidFill>
              <a:srgbClr val="FFCE32"/>
            </a:solidFill>
          </p:spPr>
        </p:sp>
        <p:sp>
          <p:nvSpPr>
            <p:cNvPr name="TextBox 8" id="8"/>
            <p:cNvSpPr txBox="true"/>
            <p:nvPr/>
          </p:nvSpPr>
          <p:spPr>
            <a:xfrm>
              <a:off x="0" y="-57150"/>
              <a:ext cx="2412314" cy="1525683"/>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4216803" y="-508556"/>
            <a:ext cx="5298582" cy="4633851"/>
          </a:xfrm>
          <a:custGeom>
            <a:avLst/>
            <a:gdLst/>
            <a:ahLst/>
            <a:cxnLst/>
            <a:rect r="r" b="b" t="t" l="l"/>
            <a:pathLst>
              <a:path h="4633851" w="5298582">
                <a:moveTo>
                  <a:pt x="0" y="0"/>
                </a:moveTo>
                <a:lnTo>
                  <a:pt x="5298583" y="0"/>
                </a:lnTo>
                <a:lnTo>
                  <a:pt x="5298583" y="4633851"/>
                </a:lnTo>
                <a:lnTo>
                  <a:pt x="0" y="46338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110754" y="389732"/>
            <a:ext cx="3595229" cy="2542807"/>
          </a:xfrm>
          <a:custGeom>
            <a:avLst/>
            <a:gdLst/>
            <a:ahLst/>
            <a:cxnLst/>
            <a:rect r="r" b="b" t="t" l="l"/>
            <a:pathLst>
              <a:path h="2542807" w="3595229">
                <a:moveTo>
                  <a:pt x="0" y="0"/>
                </a:moveTo>
                <a:lnTo>
                  <a:pt x="3595229" y="0"/>
                </a:lnTo>
                <a:lnTo>
                  <a:pt x="3595229" y="2542807"/>
                </a:lnTo>
                <a:lnTo>
                  <a:pt x="0" y="2542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419711">
            <a:off x="-669291" y="7248429"/>
            <a:ext cx="3275863" cy="3654614"/>
          </a:xfrm>
          <a:custGeom>
            <a:avLst/>
            <a:gdLst/>
            <a:ahLst/>
            <a:cxnLst/>
            <a:rect r="r" b="b" t="t" l="l"/>
            <a:pathLst>
              <a:path h="3654614" w="3275863">
                <a:moveTo>
                  <a:pt x="0" y="0"/>
                </a:moveTo>
                <a:lnTo>
                  <a:pt x="3275863" y="0"/>
                </a:lnTo>
                <a:lnTo>
                  <a:pt x="3275863" y="3654614"/>
                </a:lnTo>
                <a:lnTo>
                  <a:pt x="0" y="36546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4742494" y="6516746"/>
            <a:ext cx="3897838" cy="4114800"/>
          </a:xfrm>
          <a:custGeom>
            <a:avLst/>
            <a:gdLst/>
            <a:ahLst/>
            <a:cxnLst/>
            <a:rect r="r" b="b" t="t" l="l"/>
            <a:pathLst>
              <a:path h="4114800" w="3897838">
                <a:moveTo>
                  <a:pt x="0" y="0"/>
                </a:moveTo>
                <a:lnTo>
                  <a:pt x="3897837" y="0"/>
                </a:lnTo>
                <a:lnTo>
                  <a:pt x="3897837"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7796464" y="3010159"/>
            <a:ext cx="9462836" cy="1311274"/>
          </a:xfrm>
          <a:prstGeom prst="rect">
            <a:avLst/>
          </a:prstGeom>
        </p:spPr>
        <p:txBody>
          <a:bodyPr anchor="t" rtlCol="false" tIns="0" lIns="0" bIns="0" rIns="0">
            <a:spAutoFit/>
          </a:bodyPr>
          <a:lstStyle/>
          <a:p>
            <a:pPr algn="ctr">
              <a:lnSpc>
                <a:spcPts val="9699"/>
              </a:lnSpc>
            </a:pPr>
            <a:r>
              <a:rPr lang="en-US" sz="9999">
                <a:solidFill>
                  <a:srgbClr val="FFFFFF"/>
                </a:solidFill>
                <a:latin typeface="BM Hanna"/>
                <a:ea typeface="BM Hanna"/>
                <a:cs typeface="BM Hanna"/>
                <a:sym typeface="BM Hanna"/>
              </a:rPr>
              <a:t>SOLUSI</a:t>
            </a:r>
          </a:p>
        </p:txBody>
      </p:sp>
      <p:sp>
        <p:nvSpPr>
          <p:cNvPr name="TextBox 14" id="14"/>
          <p:cNvSpPr txBox="true"/>
          <p:nvPr/>
        </p:nvSpPr>
        <p:spPr>
          <a:xfrm rot="0">
            <a:off x="8902259" y="4458539"/>
            <a:ext cx="8635401" cy="5215899"/>
          </a:xfrm>
          <a:prstGeom prst="rect">
            <a:avLst/>
          </a:prstGeom>
        </p:spPr>
        <p:txBody>
          <a:bodyPr anchor="t" rtlCol="false" tIns="0" lIns="0" bIns="0" rIns="0">
            <a:spAutoFit/>
          </a:bodyPr>
          <a:lstStyle/>
          <a:p>
            <a:pPr algn="just">
              <a:lnSpc>
                <a:spcPts val="4207"/>
              </a:lnSpc>
            </a:pPr>
            <a:r>
              <a:rPr lang="en-US" sz="2805">
                <a:solidFill>
                  <a:srgbClr val="000000"/>
                </a:solidFill>
                <a:latin typeface="Mosse Thai"/>
                <a:ea typeface="Mosse Thai"/>
                <a:cs typeface="Mosse Thai"/>
                <a:sym typeface="Mosse Thai"/>
              </a:rPr>
              <a:t>Prototype kami menampilkan rekomendasi beberapa jenis makananan harian ibu hamil, dengan pilihan makanan yang disesuaikan berdasarkan usia kehamilan, kondisi kesehatan, dan kebutuhan gizi. Selain itu, prototype ini juga memberikan tips untuk menjaga keseimbangan nutrisi selama kehamilan. Aplikasi ini memungkinkan dokter pribadi untuk mengakses dan menginput data pemeriksaan ibu hamil secara rutin, sehingga pola makan dan saran kesehatan bisa lebih terpersonalisasi dan akurat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899330" y="1028700"/>
            <a:ext cx="10534934" cy="8229600"/>
            <a:chOff x="0" y="0"/>
            <a:chExt cx="2774633" cy="2167467"/>
          </a:xfrm>
        </p:grpSpPr>
        <p:sp>
          <p:nvSpPr>
            <p:cNvPr name="Freeform 4" id="4"/>
            <p:cNvSpPr/>
            <p:nvPr/>
          </p:nvSpPr>
          <p:spPr>
            <a:xfrm flipH="false" flipV="false" rot="0">
              <a:off x="0" y="0"/>
              <a:ext cx="2774633" cy="2167467"/>
            </a:xfrm>
            <a:custGeom>
              <a:avLst/>
              <a:gdLst/>
              <a:ahLst/>
              <a:cxnLst/>
              <a:rect r="r" b="b" t="t" l="l"/>
              <a:pathLst>
                <a:path h="2167467" w="2774633">
                  <a:moveTo>
                    <a:pt x="30865" y="0"/>
                  </a:moveTo>
                  <a:lnTo>
                    <a:pt x="2743768" y="0"/>
                  </a:lnTo>
                  <a:cubicBezTo>
                    <a:pt x="2751954" y="0"/>
                    <a:pt x="2759804" y="3252"/>
                    <a:pt x="2765593" y="9040"/>
                  </a:cubicBezTo>
                  <a:cubicBezTo>
                    <a:pt x="2771381" y="14828"/>
                    <a:pt x="2774633" y="22679"/>
                    <a:pt x="2774633" y="30865"/>
                  </a:cubicBezTo>
                  <a:lnTo>
                    <a:pt x="2774633" y="2136602"/>
                  </a:lnTo>
                  <a:cubicBezTo>
                    <a:pt x="2774633" y="2144788"/>
                    <a:pt x="2771381" y="2152638"/>
                    <a:pt x="2765593" y="2158427"/>
                  </a:cubicBezTo>
                  <a:cubicBezTo>
                    <a:pt x="2759804" y="2164215"/>
                    <a:pt x="2751954" y="2167467"/>
                    <a:pt x="2743768" y="2167467"/>
                  </a:cubicBezTo>
                  <a:lnTo>
                    <a:pt x="30865" y="2167467"/>
                  </a:lnTo>
                  <a:cubicBezTo>
                    <a:pt x="22679" y="2167467"/>
                    <a:pt x="14828" y="2164215"/>
                    <a:pt x="9040" y="2158427"/>
                  </a:cubicBezTo>
                  <a:cubicBezTo>
                    <a:pt x="3252" y="2152638"/>
                    <a:pt x="0" y="2144788"/>
                    <a:pt x="0" y="2136602"/>
                  </a:cubicBezTo>
                  <a:lnTo>
                    <a:pt x="0" y="30865"/>
                  </a:lnTo>
                  <a:cubicBezTo>
                    <a:pt x="0" y="22679"/>
                    <a:pt x="3252" y="14828"/>
                    <a:pt x="9040" y="9040"/>
                  </a:cubicBezTo>
                  <a:cubicBezTo>
                    <a:pt x="14828" y="3252"/>
                    <a:pt x="22679" y="0"/>
                    <a:pt x="30865" y="0"/>
                  </a:cubicBezTo>
                  <a:close/>
                </a:path>
              </a:pathLst>
            </a:custGeom>
            <a:solidFill>
              <a:srgbClr val="FFCE32"/>
            </a:solidFill>
          </p:spPr>
        </p:sp>
        <p:sp>
          <p:nvSpPr>
            <p:cNvPr name="TextBox 5" id="5"/>
            <p:cNvSpPr txBox="true"/>
            <p:nvPr/>
          </p:nvSpPr>
          <p:spPr>
            <a:xfrm>
              <a:off x="0" y="-57150"/>
              <a:ext cx="2774633" cy="2224617"/>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276877" y="7302342"/>
            <a:ext cx="3974698" cy="3476054"/>
          </a:xfrm>
          <a:custGeom>
            <a:avLst/>
            <a:gdLst/>
            <a:ahLst/>
            <a:cxnLst/>
            <a:rect r="r" b="b" t="t" l="l"/>
            <a:pathLst>
              <a:path h="3476054" w="3974698">
                <a:moveTo>
                  <a:pt x="0" y="0"/>
                </a:moveTo>
                <a:lnTo>
                  <a:pt x="3974698" y="0"/>
                </a:lnTo>
                <a:lnTo>
                  <a:pt x="3974698" y="3476053"/>
                </a:lnTo>
                <a:lnTo>
                  <a:pt x="0" y="34760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37350" y="-183390"/>
            <a:ext cx="2844050" cy="3002356"/>
          </a:xfrm>
          <a:custGeom>
            <a:avLst/>
            <a:gdLst/>
            <a:ahLst/>
            <a:cxnLst/>
            <a:rect r="r" b="b" t="t" l="l"/>
            <a:pathLst>
              <a:path h="3002356" w="2844050">
                <a:moveTo>
                  <a:pt x="0" y="0"/>
                </a:moveTo>
                <a:lnTo>
                  <a:pt x="2844050" y="0"/>
                </a:lnTo>
                <a:lnTo>
                  <a:pt x="2844050" y="3002356"/>
                </a:lnTo>
                <a:lnTo>
                  <a:pt x="0" y="300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70688" y="308980"/>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128088" y="432022"/>
            <a:ext cx="5209842" cy="9323019"/>
          </a:xfrm>
          <a:custGeom>
            <a:avLst/>
            <a:gdLst/>
            <a:ahLst/>
            <a:cxnLst/>
            <a:rect r="r" b="b" t="t" l="l"/>
            <a:pathLst>
              <a:path h="9323019" w="5209842">
                <a:moveTo>
                  <a:pt x="0" y="0"/>
                </a:moveTo>
                <a:lnTo>
                  <a:pt x="5209842" y="0"/>
                </a:lnTo>
                <a:lnTo>
                  <a:pt x="5209842" y="9323019"/>
                </a:lnTo>
                <a:lnTo>
                  <a:pt x="0" y="9323019"/>
                </a:lnTo>
                <a:lnTo>
                  <a:pt x="0" y="0"/>
                </a:lnTo>
                <a:close/>
              </a:path>
            </a:pathLst>
          </a:custGeom>
          <a:blipFill>
            <a:blip r:embed="rId9"/>
            <a:stretch>
              <a:fillRect l="-14871" t="0" r="-14802" b="0"/>
            </a:stretch>
          </a:blipFill>
        </p:spPr>
      </p:sp>
      <p:sp>
        <p:nvSpPr>
          <p:cNvPr name="TextBox 10" id="10"/>
          <p:cNvSpPr txBox="true"/>
          <p:nvPr/>
        </p:nvSpPr>
        <p:spPr>
          <a:xfrm rot="0">
            <a:off x="9635824" y="1338865"/>
            <a:ext cx="7456917" cy="715383"/>
          </a:xfrm>
          <a:prstGeom prst="rect">
            <a:avLst/>
          </a:prstGeom>
        </p:spPr>
        <p:txBody>
          <a:bodyPr anchor="t" rtlCol="false" tIns="0" lIns="0" bIns="0" rIns="0">
            <a:spAutoFit/>
          </a:bodyPr>
          <a:lstStyle/>
          <a:p>
            <a:pPr algn="l">
              <a:lnSpc>
                <a:spcPts val="5352"/>
              </a:lnSpc>
            </a:pPr>
            <a:r>
              <a:rPr lang="en-US" sz="5518">
                <a:solidFill>
                  <a:srgbClr val="000000"/>
                </a:solidFill>
                <a:latin typeface="BM Hanna"/>
                <a:ea typeface="BM Hanna"/>
                <a:cs typeface="BM Hanna"/>
                <a:sym typeface="BM Hanna"/>
              </a:rPr>
              <a:t>FITUR APLIKASI FIGMA</a:t>
            </a:r>
          </a:p>
        </p:txBody>
      </p:sp>
      <p:sp>
        <p:nvSpPr>
          <p:cNvPr name="TextBox 11" id="11"/>
          <p:cNvSpPr txBox="true"/>
          <p:nvPr/>
        </p:nvSpPr>
        <p:spPr>
          <a:xfrm rot="0">
            <a:off x="9492874" y="2964694"/>
            <a:ext cx="7599867" cy="4181475"/>
          </a:xfrm>
          <a:prstGeom prst="rect">
            <a:avLst/>
          </a:prstGeom>
        </p:spPr>
        <p:txBody>
          <a:bodyPr anchor="t" rtlCol="false" tIns="0" lIns="0" bIns="0" rIns="0">
            <a:spAutoFit/>
          </a:bodyPr>
          <a:lstStyle/>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Login</a:t>
            </a:r>
          </a:p>
          <a:p>
            <a:pPr algn="just">
              <a:lnSpc>
                <a:spcPts val="3749"/>
              </a:lnSpc>
            </a:pPr>
            <a:r>
              <a:rPr lang="en-US" sz="2499">
                <a:solidFill>
                  <a:srgbClr val="000000"/>
                </a:solidFill>
                <a:latin typeface="Canva Sans"/>
                <a:ea typeface="Canva Sans"/>
                <a:cs typeface="Canva Sans"/>
                <a:sym typeface="Canva Sans"/>
              </a:rPr>
              <a:t>Aplikasi menyediakan dua pilihan login:</a:t>
            </a:r>
          </a:p>
          <a:p>
            <a:pPr algn="just" marL="539749" indent="-269875" lvl="1">
              <a:lnSpc>
                <a:spcPts val="3749"/>
              </a:lnSpc>
              <a:buFont typeface="Arial"/>
              <a:buChar char="•"/>
            </a:pPr>
            <a:r>
              <a:rPr lang="en-US" sz="2499">
                <a:solidFill>
                  <a:srgbClr val="000000"/>
                </a:solidFill>
                <a:latin typeface="Canva Sans"/>
                <a:ea typeface="Canva Sans"/>
                <a:cs typeface="Canva Sans"/>
                <a:sym typeface="Canva Sans"/>
              </a:rPr>
              <a:t>Pasien: Untuk ibu hamil yang akan menggunakan fitur pemantauan kesehatan dan panduan nutrisi.</a:t>
            </a:r>
          </a:p>
          <a:p>
            <a:pPr algn="just" marL="539749" indent="-269875" lvl="1">
              <a:lnSpc>
                <a:spcPts val="3749"/>
              </a:lnSpc>
              <a:buFont typeface="Arial"/>
              <a:buChar char="•"/>
            </a:pPr>
            <a:r>
              <a:rPr lang="en-US" sz="2499">
                <a:solidFill>
                  <a:srgbClr val="000000"/>
                </a:solidFill>
                <a:latin typeface="Canva Sans"/>
                <a:ea typeface="Canva Sans"/>
                <a:cs typeface="Canva Sans"/>
                <a:sym typeface="Canva Sans"/>
              </a:rPr>
              <a:t>Dokter: Untuk tenaga medis yang membantu memberikan masukan dan memantau kondisi pasien.</a:t>
            </a:r>
          </a:p>
          <a:p>
            <a:pPr algn="just">
              <a:lnSpc>
                <a:spcPts val="374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899330" y="1028700"/>
            <a:ext cx="10534934" cy="5269596"/>
            <a:chOff x="0" y="0"/>
            <a:chExt cx="2774633" cy="1387877"/>
          </a:xfrm>
        </p:grpSpPr>
        <p:sp>
          <p:nvSpPr>
            <p:cNvPr name="Freeform 4" id="4"/>
            <p:cNvSpPr/>
            <p:nvPr/>
          </p:nvSpPr>
          <p:spPr>
            <a:xfrm flipH="false" flipV="false" rot="0">
              <a:off x="0" y="0"/>
              <a:ext cx="2774633" cy="1387877"/>
            </a:xfrm>
            <a:custGeom>
              <a:avLst/>
              <a:gdLst/>
              <a:ahLst/>
              <a:cxnLst/>
              <a:rect r="r" b="b" t="t" l="l"/>
              <a:pathLst>
                <a:path h="1387877" w="2774633">
                  <a:moveTo>
                    <a:pt x="30865" y="0"/>
                  </a:moveTo>
                  <a:lnTo>
                    <a:pt x="2743768" y="0"/>
                  </a:lnTo>
                  <a:cubicBezTo>
                    <a:pt x="2751954" y="0"/>
                    <a:pt x="2759804" y="3252"/>
                    <a:pt x="2765593" y="9040"/>
                  </a:cubicBezTo>
                  <a:cubicBezTo>
                    <a:pt x="2771381" y="14828"/>
                    <a:pt x="2774633" y="22679"/>
                    <a:pt x="2774633" y="30865"/>
                  </a:cubicBezTo>
                  <a:lnTo>
                    <a:pt x="2774633" y="1357012"/>
                  </a:lnTo>
                  <a:cubicBezTo>
                    <a:pt x="2774633" y="1365198"/>
                    <a:pt x="2771381" y="1373049"/>
                    <a:pt x="2765593" y="1378837"/>
                  </a:cubicBezTo>
                  <a:cubicBezTo>
                    <a:pt x="2759804" y="1384625"/>
                    <a:pt x="2751954" y="1387877"/>
                    <a:pt x="2743768" y="1387877"/>
                  </a:cubicBezTo>
                  <a:lnTo>
                    <a:pt x="30865" y="1387877"/>
                  </a:lnTo>
                  <a:cubicBezTo>
                    <a:pt x="22679" y="1387877"/>
                    <a:pt x="14828" y="1384625"/>
                    <a:pt x="9040" y="1378837"/>
                  </a:cubicBezTo>
                  <a:cubicBezTo>
                    <a:pt x="3252" y="1373049"/>
                    <a:pt x="0" y="1365198"/>
                    <a:pt x="0" y="1357012"/>
                  </a:cubicBezTo>
                  <a:lnTo>
                    <a:pt x="0" y="30865"/>
                  </a:lnTo>
                  <a:cubicBezTo>
                    <a:pt x="0" y="22679"/>
                    <a:pt x="3252" y="14828"/>
                    <a:pt x="9040" y="9040"/>
                  </a:cubicBezTo>
                  <a:cubicBezTo>
                    <a:pt x="14828" y="3252"/>
                    <a:pt x="22679" y="0"/>
                    <a:pt x="30865" y="0"/>
                  </a:cubicBezTo>
                  <a:close/>
                </a:path>
              </a:pathLst>
            </a:custGeom>
            <a:solidFill>
              <a:srgbClr val="FFCE32"/>
            </a:solidFill>
          </p:spPr>
        </p:sp>
        <p:sp>
          <p:nvSpPr>
            <p:cNvPr name="TextBox 5" id="5"/>
            <p:cNvSpPr txBox="true"/>
            <p:nvPr/>
          </p:nvSpPr>
          <p:spPr>
            <a:xfrm>
              <a:off x="0" y="-57150"/>
              <a:ext cx="2774633" cy="1445027"/>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6437350" y="-183390"/>
            <a:ext cx="2844050" cy="3002356"/>
          </a:xfrm>
          <a:custGeom>
            <a:avLst/>
            <a:gdLst/>
            <a:ahLst/>
            <a:cxnLst/>
            <a:rect r="r" b="b" t="t" l="l"/>
            <a:pathLst>
              <a:path h="3002356" w="2844050">
                <a:moveTo>
                  <a:pt x="0" y="0"/>
                </a:moveTo>
                <a:lnTo>
                  <a:pt x="2844050" y="0"/>
                </a:lnTo>
                <a:lnTo>
                  <a:pt x="2844050" y="3002356"/>
                </a:lnTo>
                <a:lnTo>
                  <a:pt x="0" y="3002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67464" y="258877"/>
            <a:ext cx="5380826" cy="10028123"/>
          </a:xfrm>
          <a:custGeom>
            <a:avLst/>
            <a:gdLst/>
            <a:ahLst/>
            <a:cxnLst/>
            <a:rect r="r" b="b" t="t" l="l"/>
            <a:pathLst>
              <a:path h="10028123" w="5380826">
                <a:moveTo>
                  <a:pt x="0" y="0"/>
                </a:moveTo>
                <a:lnTo>
                  <a:pt x="5380826" y="0"/>
                </a:lnTo>
                <a:lnTo>
                  <a:pt x="5380826" y="10028123"/>
                </a:lnTo>
                <a:lnTo>
                  <a:pt x="0" y="10028123"/>
                </a:lnTo>
                <a:lnTo>
                  <a:pt x="0" y="0"/>
                </a:lnTo>
                <a:close/>
              </a:path>
            </a:pathLst>
          </a:custGeom>
          <a:blipFill>
            <a:blip r:embed="rId5"/>
            <a:stretch>
              <a:fillRect l="-7646" t="0" r="-6553" b="0"/>
            </a:stretch>
          </a:blipFill>
        </p:spPr>
      </p:sp>
      <p:sp>
        <p:nvSpPr>
          <p:cNvPr name="TextBox 8" id="8"/>
          <p:cNvSpPr txBox="true"/>
          <p:nvPr/>
        </p:nvSpPr>
        <p:spPr>
          <a:xfrm rot="0">
            <a:off x="9635824" y="1338865"/>
            <a:ext cx="7456917" cy="715383"/>
          </a:xfrm>
          <a:prstGeom prst="rect">
            <a:avLst/>
          </a:prstGeom>
        </p:spPr>
        <p:txBody>
          <a:bodyPr anchor="t" rtlCol="false" tIns="0" lIns="0" bIns="0" rIns="0">
            <a:spAutoFit/>
          </a:bodyPr>
          <a:lstStyle/>
          <a:p>
            <a:pPr algn="l">
              <a:lnSpc>
                <a:spcPts val="5352"/>
              </a:lnSpc>
            </a:pPr>
            <a:r>
              <a:rPr lang="en-US" sz="5518">
                <a:solidFill>
                  <a:srgbClr val="000000"/>
                </a:solidFill>
                <a:latin typeface="BM Hanna"/>
                <a:ea typeface="BM Hanna"/>
                <a:cs typeface="BM Hanna"/>
                <a:sym typeface="BM Hanna"/>
              </a:rPr>
              <a:t>HOME PASIEN</a:t>
            </a:r>
          </a:p>
        </p:txBody>
      </p:sp>
      <p:sp>
        <p:nvSpPr>
          <p:cNvPr name="TextBox 9" id="9"/>
          <p:cNvSpPr txBox="true"/>
          <p:nvPr/>
        </p:nvSpPr>
        <p:spPr>
          <a:xfrm rot="0">
            <a:off x="9335786" y="2146060"/>
            <a:ext cx="7599867" cy="4181475"/>
          </a:xfrm>
          <a:prstGeom prst="rect">
            <a:avLst/>
          </a:prstGeom>
        </p:spPr>
        <p:txBody>
          <a:bodyPr anchor="t" rtlCol="false" tIns="0" lIns="0" bIns="0" rIns="0">
            <a:spAutoFit/>
          </a:bodyPr>
          <a:lstStyle/>
          <a:p>
            <a:pPr algn="just">
              <a:lnSpc>
                <a:spcPts val="3749"/>
              </a:lnSpc>
            </a:pPr>
            <a:r>
              <a:rPr lang="en-US" sz="2499" b="true">
                <a:solidFill>
                  <a:srgbClr val="000000"/>
                </a:solidFill>
                <a:latin typeface="Canva Sans Bold"/>
                <a:ea typeface="Canva Sans Bold"/>
                <a:cs typeface="Canva Sans Bold"/>
                <a:sym typeface="Canva Sans Bold"/>
              </a:rPr>
              <a:t>Halaman utama pasien terdiri dari 5 fitur utama yang dirancang untuk mendukung kebutuhan ibu hamil:</a:t>
            </a:r>
          </a:p>
          <a:p>
            <a:pPr algn="just">
              <a:lnSpc>
                <a:spcPts val="3749"/>
              </a:lnSpc>
            </a:pPr>
          </a:p>
          <a:p>
            <a:pPr algn="just" marL="539749" indent="-269875" lvl="1">
              <a:lnSpc>
                <a:spcPts val="3749"/>
              </a:lnSpc>
              <a:buAutoNum type="arabicPeriod" startAt="1"/>
            </a:pPr>
            <a:r>
              <a:rPr lang="en-US" b="true" sz="2499">
                <a:solidFill>
                  <a:srgbClr val="000000"/>
                </a:solidFill>
                <a:latin typeface="Canva Sans Bold"/>
                <a:ea typeface="Canva Sans Bold"/>
                <a:cs typeface="Canva Sans Bold"/>
                <a:sym typeface="Canva Sans Bold"/>
              </a:rPr>
              <a:t>pemantauan kesehatan</a:t>
            </a:r>
          </a:p>
          <a:p>
            <a:pPr algn="just" marL="539749" indent="-269875" lvl="1">
              <a:lnSpc>
                <a:spcPts val="3749"/>
              </a:lnSpc>
              <a:buAutoNum type="arabicPeriod" startAt="1"/>
            </a:pPr>
            <a:r>
              <a:rPr lang="en-US" b="true" sz="2499">
                <a:solidFill>
                  <a:srgbClr val="000000"/>
                </a:solidFill>
                <a:latin typeface="Canva Sans Bold"/>
                <a:ea typeface="Canva Sans Bold"/>
                <a:cs typeface="Canva Sans Bold"/>
                <a:sym typeface="Canva Sans Bold"/>
              </a:rPr>
              <a:t>rekomendasi makanan</a:t>
            </a:r>
          </a:p>
          <a:p>
            <a:pPr algn="just" marL="539749" indent="-269875" lvl="1">
              <a:lnSpc>
                <a:spcPts val="3749"/>
              </a:lnSpc>
              <a:buAutoNum type="arabicPeriod" startAt="1"/>
            </a:pPr>
            <a:r>
              <a:rPr lang="en-US" b="true" sz="2499">
                <a:solidFill>
                  <a:srgbClr val="000000"/>
                </a:solidFill>
                <a:latin typeface="Canva Sans Bold"/>
                <a:ea typeface="Canva Sans Bold"/>
                <a:cs typeface="Canva Sans Bold"/>
                <a:sym typeface="Canva Sans Bold"/>
              </a:rPr>
              <a:t> reminders</a:t>
            </a:r>
          </a:p>
          <a:p>
            <a:pPr algn="just" marL="539749" indent="-269875" lvl="1">
              <a:lnSpc>
                <a:spcPts val="3749"/>
              </a:lnSpc>
              <a:buAutoNum type="arabicPeriod" startAt="1"/>
            </a:pPr>
            <a:r>
              <a:rPr lang="en-US" b="true" sz="2499">
                <a:solidFill>
                  <a:srgbClr val="000000"/>
                </a:solidFill>
                <a:latin typeface="Canva Sans Bold"/>
                <a:ea typeface="Canva Sans Bold"/>
                <a:cs typeface="Canva Sans Bold"/>
                <a:sym typeface="Canva Sans Bold"/>
              </a:rPr>
              <a:t>profil</a:t>
            </a:r>
          </a:p>
          <a:p>
            <a:pPr algn="just">
              <a:lnSpc>
                <a:spcPts val="374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899330" y="1028700"/>
            <a:ext cx="10534934" cy="6317146"/>
            <a:chOff x="0" y="0"/>
            <a:chExt cx="2774633" cy="1663775"/>
          </a:xfrm>
        </p:grpSpPr>
        <p:sp>
          <p:nvSpPr>
            <p:cNvPr name="Freeform 4" id="4"/>
            <p:cNvSpPr/>
            <p:nvPr/>
          </p:nvSpPr>
          <p:spPr>
            <a:xfrm flipH="false" flipV="false" rot="0">
              <a:off x="0" y="0"/>
              <a:ext cx="2774633" cy="1663775"/>
            </a:xfrm>
            <a:custGeom>
              <a:avLst/>
              <a:gdLst/>
              <a:ahLst/>
              <a:cxnLst/>
              <a:rect r="r" b="b" t="t" l="l"/>
              <a:pathLst>
                <a:path h="1663775" w="2774633">
                  <a:moveTo>
                    <a:pt x="30865" y="0"/>
                  </a:moveTo>
                  <a:lnTo>
                    <a:pt x="2743768" y="0"/>
                  </a:lnTo>
                  <a:cubicBezTo>
                    <a:pt x="2751954" y="0"/>
                    <a:pt x="2759804" y="3252"/>
                    <a:pt x="2765593" y="9040"/>
                  </a:cubicBezTo>
                  <a:cubicBezTo>
                    <a:pt x="2771381" y="14828"/>
                    <a:pt x="2774633" y="22679"/>
                    <a:pt x="2774633" y="30865"/>
                  </a:cubicBezTo>
                  <a:lnTo>
                    <a:pt x="2774633" y="1632910"/>
                  </a:lnTo>
                  <a:cubicBezTo>
                    <a:pt x="2774633" y="1641096"/>
                    <a:pt x="2771381" y="1648947"/>
                    <a:pt x="2765593" y="1654735"/>
                  </a:cubicBezTo>
                  <a:cubicBezTo>
                    <a:pt x="2759804" y="1660523"/>
                    <a:pt x="2751954" y="1663775"/>
                    <a:pt x="2743768" y="1663775"/>
                  </a:cubicBezTo>
                  <a:lnTo>
                    <a:pt x="30865" y="1663775"/>
                  </a:lnTo>
                  <a:cubicBezTo>
                    <a:pt x="22679" y="1663775"/>
                    <a:pt x="14828" y="1660523"/>
                    <a:pt x="9040" y="1654735"/>
                  </a:cubicBezTo>
                  <a:cubicBezTo>
                    <a:pt x="3252" y="1648947"/>
                    <a:pt x="0" y="1641096"/>
                    <a:pt x="0" y="1632910"/>
                  </a:cubicBezTo>
                  <a:lnTo>
                    <a:pt x="0" y="30865"/>
                  </a:lnTo>
                  <a:cubicBezTo>
                    <a:pt x="0" y="22679"/>
                    <a:pt x="3252" y="14828"/>
                    <a:pt x="9040" y="9040"/>
                  </a:cubicBezTo>
                  <a:cubicBezTo>
                    <a:pt x="14828" y="3252"/>
                    <a:pt x="22679" y="0"/>
                    <a:pt x="30865" y="0"/>
                  </a:cubicBezTo>
                  <a:close/>
                </a:path>
              </a:pathLst>
            </a:custGeom>
            <a:solidFill>
              <a:srgbClr val="FFCE32"/>
            </a:solidFill>
          </p:spPr>
        </p:sp>
        <p:sp>
          <p:nvSpPr>
            <p:cNvPr name="TextBox 5" id="5"/>
            <p:cNvSpPr txBox="true"/>
            <p:nvPr/>
          </p:nvSpPr>
          <p:spPr>
            <a:xfrm>
              <a:off x="0" y="-57150"/>
              <a:ext cx="2774633" cy="1720925"/>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3556495" y="5650672"/>
            <a:ext cx="4611039" cy="4636328"/>
          </a:xfrm>
          <a:custGeom>
            <a:avLst/>
            <a:gdLst/>
            <a:ahLst/>
            <a:cxnLst/>
            <a:rect r="r" b="b" t="t" l="l"/>
            <a:pathLst>
              <a:path h="4636328" w="4611039">
                <a:moveTo>
                  <a:pt x="0" y="0"/>
                </a:moveTo>
                <a:lnTo>
                  <a:pt x="4611039" y="0"/>
                </a:lnTo>
                <a:lnTo>
                  <a:pt x="4611039" y="4636328"/>
                </a:lnTo>
                <a:lnTo>
                  <a:pt x="0" y="4636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37350" y="-183390"/>
            <a:ext cx="2844050" cy="3002356"/>
          </a:xfrm>
          <a:custGeom>
            <a:avLst/>
            <a:gdLst/>
            <a:ahLst/>
            <a:cxnLst/>
            <a:rect r="r" b="b" t="t" l="l"/>
            <a:pathLst>
              <a:path h="3002356" w="2844050">
                <a:moveTo>
                  <a:pt x="0" y="0"/>
                </a:moveTo>
                <a:lnTo>
                  <a:pt x="2844050" y="0"/>
                </a:lnTo>
                <a:lnTo>
                  <a:pt x="2844050" y="3002356"/>
                </a:lnTo>
                <a:lnTo>
                  <a:pt x="0" y="3002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87986" y="2192558"/>
            <a:ext cx="4135477" cy="6916228"/>
          </a:xfrm>
          <a:custGeom>
            <a:avLst/>
            <a:gdLst/>
            <a:ahLst/>
            <a:cxnLst/>
            <a:rect r="r" b="b" t="t" l="l"/>
            <a:pathLst>
              <a:path h="6916228" w="4135477">
                <a:moveTo>
                  <a:pt x="0" y="0"/>
                </a:moveTo>
                <a:lnTo>
                  <a:pt x="4135476" y="0"/>
                </a:lnTo>
                <a:lnTo>
                  <a:pt x="4135476" y="6916228"/>
                </a:lnTo>
                <a:lnTo>
                  <a:pt x="0" y="6916228"/>
                </a:lnTo>
                <a:lnTo>
                  <a:pt x="0" y="0"/>
                </a:lnTo>
                <a:close/>
              </a:path>
            </a:pathLst>
          </a:custGeom>
          <a:blipFill>
            <a:blip r:embed="rId7"/>
            <a:stretch>
              <a:fillRect l="0" t="0" r="0" b="0"/>
            </a:stretch>
          </a:blipFill>
        </p:spPr>
      </p:sp>
      <p:sp>
        <p:nvSpPr>
          <p:cNvPr name="Freeform 9" id="9"/>
          <p:cNvSpPr/>
          <p:nvPr/>
        </p:nvSpPr>
        <p:spPr>
          <a:xfrm flipH="false" flipV="false" rot="0">
            <a:off x="4685001" y="2221434"/>
            <a:ext cx="4052791" cy="7036866"/>
          </a:xfrm>
          <a:custGeom>
            <a:avLst/>
            <a:gdLst/>
            <a:ahLst/>
            <a:cxnLst/>
            <a:rect r="r" b="b" t="t" l="l"/>
            <a:pathLst>
              <a:path h="7036866" w="4052791">
                <a:moveTo>
                  <a:pt x="0" y="0"/>
                </a:moveTo>
                <a:lnTo>
                  <a:pt x="4052791" y="0"/>
                </a:lnTo>
                <a:lnTo>
                  <a:pt x="4052791" y="7036866"/>
                </a:lnTo>
                <a:lnTo>
                  <a:pt x="0" y="7036866"/>
                </a:lnTo>
                <a:lnTo>
                  <a:pt x="0" y="0"/>
                </a:lnTo>
                <a:close/>
              </a:path>
            </a:pathLst>
          </a:custGeom>
          <a:blipFill>
            <a:blip r:embed="rId8"/>
            <a:stretch>
              <a:fillRect l="0" t="0" r="0" b="0"/>
            </a:stretch>
          </a:blipFill>
        </p:spPr>
      </p:sp>
      <p:sp>
        <p:nvSpPr>
          <p:cNvPr name="TextBox 10" id="10"/>
          <p:cNvSpPr txBox="true"/>
          <p:nvPr/>
        </p:nvSpPr>
        <p:spPr>
          <a:xfrm rot="0">
            <a:off x="9635824" y="1338865"/>
            <a:ext cx="7841343" cy="1393408"/>
          </a:xfrm>
          <a:prstGeom prst="rect">
            <a:avLst/>
          </a:prstGeom>
        </p:spPr>
        <p:txBody>
          <a:bodyPr anchor="t" rtlCol="false" tIns="0" lIns="0" bIns="0" rIns="0">
            <a:spAutoFit/>
          </a:bodyPr>
          <a:lstStyle/>
          <a:p>
            <a:pPr algn="l">
              <a:lnSpc>
                <a:spcPts val="5352"/>
              </a:lnSpc>
            </a:pPr>
            <a:r>
              <a:rPr lang="en-US" sz="5518">
                <a:solidFill>
                  <a:srgbClr val="000000"/>
                </a:solidFill>
                <a:latin typeface="BM Hanna"/>
                <a:ea typeface="BM Hanna"/>
                <a:cs typeface="BM Hanna"/>
                <a:sym typeface="BM Hanna"/>
              </a:rPr>
              <a:t>REKOMENDASI MAKANAN</a:t>
            </a:r>
          </a:p>
        </p:txBody>
      </p:sp>
      <p:sp>
        <p:nvSpPr>
          <p:cNvPr name="TextBox 11" id="11"/>
          <p:cNvSpPr txBox="true"/>
          <p:nvPr/>
        </p:nvSpPr>
        <p:spPr>
          <a:xfrm rot="0">
            <a:off x="9144000" y="2758523"/>
            <a:ext cx="7599867" cy="3714750"/>
          </a:xfrm>
          <a:prstGeom prst="rect">
            <a:avLst/>
          </a:prstGeom>
        </p:spPr>
        <p:txBody>
          <a:bodyPr anchor="t" rtlCol="false" tIns="0" lIns="0" bIns="0" rIns="0">
            <a:spAutoFit/>
          </a:bodyPr>
          <a:lstStyle/>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Menyediakan menu makanan harian, seperti:</a:t>
            </a:r>
          </a:p>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Sarapan, cemilan pagi, makan siang, cemilan sore, makan malam, dan cemilan malam.</a:t>
            </a:r>
          </a:p>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Setiap menu dapat diklik untuk melihat:</a:t>
            </a:r>
          </a:p>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Informasi gizi lengkap dari menu tersebut.</a:t>
            </a:r>
          </a:p>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Analisis gizi untuk memastikan kebutuhan nutrisi ibu hamil terpenuhi.</a:t>
            </a:r>
          </a:p>
          <a:p>
            <a:pPr algn="just">
              <a:lnSpc>
                <a:spcPts val="374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grpSp>
        <p:nvGrpSpPr>
          <p:cNvPr name="Group 3" id="3"/>
          <p:cNvGrpSpPr/>
          <p:nvPr/>
        </p:nvGrpSpPr>
        <p:grpSpPr>
          <a:xfrm rot="0">
            <a:off x="8899330" y="1028700"/>
            <a:ext cx="10534934" cy="6317146"/>
            <a:chOff x="0" y="0"/>
            <a:chExt cx="2774633" cy="1663775"/>
          </a:xfrm>
        </p:grpSpPr>
        <p:sp>
          <p:nvSpPr>
            <p:cNvPr name="Freeform 4" id="4"/>
            <p:cNvSpPr/>
            <p:nvPr/>
          </p:nvSpPr>
          <p:spPr>
            <a:xfrm flipH="false" flipV="false" rot="0">
              <a:off x="0" y="0"/>
              <a:ext cx="2774633" cy="1663775"/>
            </a:xfrm>
            <a:custGeom>
              <a:avLst/>
              <a:gdLst/>
              <a:ahLst/>
              <a:cxnLst/>
              <a:rect r="r" b="b" t="t" l="l"/>
              <a:pathLst>
                <a:path h="1663775" w="2774633">
                  <a:moveTo>
                    <a:pt x="30865" y="0"/>
                  </a:moveTo>
                  <a:lnTo>
                    <a:pt x="2743768" y="0"/>
                  </a:lnTo>
                  <a:cubicBezTo>
                    <a:pt x="2751954" y="0"/>
                    <a:pt x="2759804" y="3252"/>
                    <a:pt x="2765593" y="9040"/>
                  </a:cubicBezTo>
                  <a:cubicBezTo>
                    <a:pt x="2771381" y="14828"/>
                    <a:pt x="2774633" y="22679"/>
                    <a:pt x="2774633" y="30865"/>
                  </a:cubicBezTo>
                  <a:lnTo>
                    <a:pt x="2774633" y="1632910"/>
                  </a:lnTo>
                  <a:cubicBezTo>
                    <a:pt x="2774633" y="1641096"/>
                    <a:pt x="2771381" y="1648947"/>
                    <a:pt x="2765593" y="1654735"/>
                  </a:cubicBezTo>
                  <a:cubicBezTo>
                    <a:pt x="2759804" y="1660523"/>
                    <a:pt x="2751954" y="1663775"/>
                    <a:pt x="2743768" y="1663775"/>
                  </a:cubicBezTo>
                  <a:lnTo>
                    <a:pt x="30865" y="1663775"/>
                  </a:lnTo>
                  <a:cubicBezTo>
                    <a:pt x="22679" y="1663775"/>
                    <a:pt x="14828" y="1660523"/>
                    <a:pt x="9040" y="1654735"/>
                  </a:cubicBezTo>
                  <a:cubicBezTo>
                    <a:pt x="3252" y="1648947"/>
                    <a:pt x="0" y="1641096"/>
                    <a:pt x="0" y="1632910"/>
                  </a:cubicBezTo>
                  <a:lnTo>
                    <a:pt x="0" y="30865"/>
                  </a:lnTo>
                  <a:cubicBezTo>
                    <a:pt x="0" y="22679"/>
                    <a:pt x="3252" y="14828"/>
                    <a:pt x="9040" y="9040"/>
                  </a:cubicBezTo>
                  <a:cubicBezTo>
                    <a:pt x="14828" y="3252"/>
                    <a:pt x="22679" y="0"/>
                    <a:pt x="30865" y="0"/>
                  </a:cubicBezTo>
                  <a:close/>
                </a:path>
              </a:pathLst>
            </a:custGeom>
            <a:solidFill>
              <a:srgbClr val="FFCE32"/>
            </a:solidFill>
          </p:spPr>
        </p:sp>
        <p:sp>
          <p:nvSpPr>
            <p:cNvPr name="TextBox 5" id="5"/>
            <p:cNvSpPr txBox="true"/>
            <p:nvPr/>
          </p:nvSpPr>
          <p:spPr>
            <a:xfrm>
              <a:off x="0" y="-57150"/>
              <a:ext cx="2774633" cy="1720925"/>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6437350" y="-183390"/>
            <a:ext cx="2844050" cy="3002356"/>
          </a:xfrm>
          <a:custGeom>
            <a:avLst/>
            <a:gdLst/>
            <a:ahLst/>
            <a:cxnLst/>
            <a:rect r="r" b="b" t="t" l="l"/>
            <a:pathLst>
              <a:path h="3002356" w="2844050">
                <a:moveTo>
                  <a:pt x="0" y="0"/>
                </a:moveTo>
                <a:lnTo>
                  <a:pt x="2844050" y="0"/>
                </a:lnTo>
                <a:lnTo>
                  <a:pt x="2844050" y="3002356"/>
                </a:lnTo>
                <a:lnTo>
                  <a:pt x="0" y="3002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56044" y="258877"/>
            <a:ext cx="5909795" cy="10028123"/>
          </a:xfrm>
          <a:custGeom>
            <a:avLst/>
            <a:gdLst/>
            <a:ahLst/>
            <a:cxnLst/>
            <a:rect r="r" b="b" t="t" l="l"/>
            <a:pathLst>
              <a:path h="10028123" w="5909795">
                <a:moveTo>
                  <a:pt x="0" y="0"/>
                </a:moveTo>
                <a:lnTo>
                  <a:pt x="5909794" y="0"/>
                </a:lnTo>
                <a:lnTo>
                  <a:pt x="5909794" y="10028123"/>
                </a:lnTo>
                <a:lnTo>
                  <a:pt x="0" y="10028123"/>
                </a:lnTo>
                <a:lnTo>
                  <a:pt x="0" y="0"/>
                </a:lnTo>
                <a:close/>
              </a:path>
            </a:pathLst>
          </a:custGeom>
          <a:blipFill>
            <a:blip r:embed="rId5"/>
            <a:stretch>
              <a:fillRect l="0" t="0" r="-3978" b="0"/>
            </a:stretch>
          </a:blipFill>
        </p:spPr>
      </p:sp>
      <p:sp>
        <p:nvSpPr>
          <p:cNvPr name="TextBox 8" id="8"/>
          <p:cNvSpPr txBox="true"/>
          <p:nvPr/>
        </p:nvSpPr>
        <p:spPr>
          <a:xfrm rot="0">
            <a:off x="9635824" y="1338865"/>
            <a:ext cx="7841343" cy="1393408"/>
          </a:xfrm>
          <a:prstGeom prst="rect">
            <a:avLst/>
          </a:prstGeom>
        </p:spPr>
        <p:txBody>
          <a:bodyPr anchor="t" rtlCol="false" tIns="0" lIns="0" bIns="0" rIns="0">
            <a:spAutoFit/>
          </a:bodyPr>
          <a:lstStyle/>
          <a:p>
            <a:pPr algn="l">
              <a:lnSpc>
                <a:spcPts val="5352"/>
              </a:lnSpc>
            </a:pPr>
            <a:r>
              <a:rPr lang="en-US" sz="5518">
                <a:solidFill>
                  <a:srgbClr val="000000"/>
                </a:solidFill>
                <a:latin typeface="BM Hanna"/>
                <a:ea typeface="BM Hanna"/>
                <a:cs typeface="BM Hanna"/>
                <a:sym typeface="BM Hanna"/>
              </a:rPr>
              <a:t>PEMANTAUAN KESEHATAN</a:t>
            </a:r>
          </a:p>
        </p:txBody>
      </p:sp>
      <p:sp>
        <p:nvSpPr>
          <p:cNvPr name="TextBox 9" id="9"/>
          <p:cNvSpPr txBox="true"/>
          <p:nvPr/>
        </p:nvSpPr>
        <p:spPr>
          <a:xfrm rot="0">
            <a:off x="9144000" y="2758523"/>
            <a:ext cx="7599867" cy="2314575"/>
          </a:xfrm>
          <a:prstGeom prst="rect">
            <a:avLst/>
          </a:prstGeom>
        </p:spPr>
        <p:txBody>
          <a:bodyPr anchor="t" rtlCol="false" tIns="0" lIns="0" bIns="0" rIns="0">
            <a:spAutoFit/>
          </a:bodyPr>
          <a:lstStyle/>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Menampilkan data kesehatan yang diperoleh dari smartwatch, seperti </a:t>
            </a:r>
          </a:p>
          <a:p>
            <a:pPr algn="just" marL="539749" indent="-269875" lvl="1">
              <a:lnSpc>
                <a:spcPts val="3749"/>
              </a:lnSpc>
              <a:buFont typeface="Arial"/>
              <a:buChar char="•"/>
            </a:pPr>
            <a:r>
              <a:rPr lang="en-US" b="true" sz="2499">
                <a:solidFill>
                  <a:srgbClr val="000000"/>
                </a:solidFill>
                <a:latin typeface="Canva Sans Bold"/>
                <a:ea typeface="Canva Sans Bold"/>
                <a:cs typeface="Canva Sans Bold"/>
                <a:sym typeface="Canva Sans Bold"/>
              </a:rPr>
              <a:t>Memuat data hasil p</a:t>
            </a:r>
            <a:r>
              <a:rPr lang="en-US" b="true" sz="2499">
                <a:solidFill>
                  <a:srgbClr val="000000"/>
                </a:solidFill>
                <a:latin typeface="Canva Sans Bold"/>
                <a:ea typeface="Canva Sans Bold"/>
                <a:cs typeface="Canva Sans Bold"/>
                <a:sym typeface="Canva Sans Bold"/>
              </a:rPr>
              <a:t>emeriksaan rutin yang diinput oleh dokter, termasuk catatan medis.</a:t>
            </a:r>
          </a:p>
          <a:p>
            <a:pPr algn="just">
              <a:lnSpc>
                <a:spcPts val="374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24" r="0" b="-108024"/>
            </a:stretch>
          </a:blipFill>
        </p:spPr>
      </p:sp>
      <p:sp>
        <p:nvSpPr>
          <p:cNvPr name="Freeform 3" id="3"/>
          <p:cNvSpPr/>
          <p:nvPr/>
        </p:nvSpPr>
        <p:spPr>
          <a:xfrm flipH="false" flipV="false" rot="0">
            <a:off x="435725" y="2305219"/>
            <a:ext cx="3440875" cy="6431613"/>
          </a:xfrm>
          <a:custGeom>
            <a:avLst/>
            <a:gdLst/>
            <a:ahLst/>
            <a:cxnLst/>
            <a:rect r="r" b="b" t="t" l="l"/>
            <a:pathLst>
              <a:path h="6431613" w="3440875">
                <a:moveTo>
                  <a:pt x="0" y="0"/>
                </a:moveTo>
                <a:lnTo>
                  <a:pt x="3440874" y="0"/>
                </a:lnTo>
                <a:lnTo>
                  <a:pt x="3440874" y="6431613"/>
                </a:lnTo>
                <a:lnTo>
                  <a:pt x="0" y="6431613"/>
                </a:lnTo>
                <a:lnTo>
                  <a:pt x="0" y="0"/>
                </a:lnTo>
                <a:close/>
              </a:path>
            </a:pathLst>
          </a:custGeom>
          <a:blipFill>
            <a:blip r:embed="rId3"/>
            <a:stretch>
              <a:fillRect l="0" t="0" r="0" b="0"/>
            </a:stretch>
          </a:blipFill>
        </p:spPr>
      </p:sp>
      <p:sp>
        <p:nvSpPr>
          <p:cNvPr name="Freeform 4" id="4"/>
          <p:cNvSpPr/>
          <p:nvPr/>
        </p:nvSpPr>
        <p:spPr>
          <a:xfrm flipH="false" flipV="false" rot="0">
            <a:off x="4041440" y="2298415"/>
            <a:ext cx="3686697" cy="6438417"/>
          </a:xfrm>
          <a:custGeom>
            <a:avLst/>
            <a:gdLst/>
            <a:ahLst/>
            <a:cxnLst/>
            <a:rect r="r" b="b" t="t" l="l"/>
            <a:pathLst>
              <a:path h="6438417" w="3686697">
                <a:moveTo>
                  <a:pt x="0" y="0"/>
                </a:moveTo>
                <a:lnTo>
                  <a:pt x="3686697" y="0"/>
                </a:lnTo>
                <a:lnTo>
                  <a:pt x="3686697" y="6438417"/>
                </a:lnTo>
                <a:lnTo>
                  <a:pt x="0" y="6438417"/>
                </a:lnTo>
                <a:lnTo>
                  <a:pt x="0" y="0"/>
                </a:lnTo>
                <a:close/>
              </a:path>
            </a:pathLst>
          </a:custGeom>
          <a:blipFill>
            <a:blip r:embed="rId4"/>
            <a:stretch>
              <a:fillRect l="0" t="0" r="0" b="0"/>
            </a:stretch>
          </a:blipFill>
        </p:spPr>
      </p:sp>
      <p:sp>
        <p:nvSpPr>
          <p:cNvPr name="TextBox 5" id="5"/>
          <p:cNvSpPr txBox="true"/>
          <p:nvPr/>
        </p:nvSpPr>
        <p:spPr>
          <a:xfrm rot="0">
            <a:off x="6919102" y="484921"/>
            <a:ext cx="4449796" cy="543779"/>
          </a:xfrm>
          <a:prstGeom prst="rect">
            <a:avLst/>
          </a:prstGeom>
        </p:spPr>
        <p:txBody>
          <a:bodyPr anchor="t" rtlCol="false" tIns="0" lIns="0" bIns="0" rIns="0">
            <a:spAutoFit/>
          </a:bodyPr>
          <a:lstStyle/>
          <a:p>
            <a:pPr algn="l">
              <a:lnSpc>
                <a:spcPts val="4015"/>
              </a:lnSpc>
            </a:pPr>
            <a:r>
              <a:rPr lang="en-US" sz="4139">
                <a:solidFill>
                  <a:srgbClr val="FFCE32"/>
                </a:solidFill>
                <a:latin typeface="BM Hanna"/>
                <a:ea typeface="BM Hanna"/>
                <a:cs typeface="BM Hanna"/>
                <a:sym typeface="BM Hanna"/>
              </a:rPr>
              <a:t>DATA WEARABLE</a:t>
            </a:r>
          </a:p>
        </p:txBody>
      </p:sp>
      <p:grpSp>
        <p:nvGrpSpPr>
          <p:cNvPr name="Group 6" id="6"/>
          <p:cNvGrpSpPr/>
          <p:nvPr/>
        </p:nvGrpSpPr>
        <p:grpSpPr>
          <a:xfrm rot="0">
            <a:off x="7892978" y="1699779"/>
            <a:ext cx="11040446" cy="7642494"/>
            <a:chOff x="0" y="0"/>
            <a:chExt cx="2907772" cy="2012838"/>
          </a:xfrm>
        </p:grpSpPr>
        <p:sp>
          <p:nvSpPr>
            <p:cNvPr name="Freeform 7" id="7"/>
            <p:cNvSpPr/>
            <p:nvPr/>
          </p:nvSpPr>
          <p:spPr>
            <a:xfrm flipH="false" flipV="false" rot="0">
              <a:off x="0" y="0"/>
              <a:ext cx="2907772" cy="2012838"/>
            </a:xfrm>
            <a:custGeom>
              <a:avLst/>
              <a:gdLst/>
              <a:ahLst/>
              <a:cxnLst/>
              <a:rect r="r" b="b" t="t" l="l"/>
              <a:pathLst>
                <a:path h="2012838" w="2907772">
                  <a:moveTo>
                    <a:pt x="29452" y="0"/>
                  </a:moveTo>
                  <a:lnTo>
                    <a:pt x="2878320" y="0"/>
                  </a:lnTo>
                  <a:cubicBezTo>
                    <a:pt x="2894586" y="0"/>
                    <a:pt x="2907772" y="13186"/>
                    <a:pt x="2907772" y="29452"/>
                  </a:cubicBezTo>
                  <a:lnTo>
                    <a:pt x="2907772" y="1983386"/>
                  </a:lnTo>
                  <a:cubicBezTo>
                    <a:pt x="2907772" y="1999652"/>
                    <a:pt x="2894586" y="2012838"/>
                    <a:pt x="2878320" y="2012838"/>
                  </a:cubicBezTo>
                  <a:lnTo>
                    <a:pt x="29452" y="2012838"/>
                  </a:lnTo>
                  <a:cubicBezTo>
                    <a:pt x="13186" y="2012838"/>
                    <a:pt x="0" y="1999652"/>
                    <a:pt x="0" y="1983386"/>
                  </a:cubicBezTo>
                  <a:lnTo>
                    <a:pt x="0" y="29452"/>
                  </a:lnTo>
                  <a:cubicBezTo>
                    <a:pt x="0" y="13186"/>
                    <a:pt x="13186" y="0"/>
                    <a:pt x="29452" y="0"/>
                  </a:cubicBezTo>
                  <a:close/>
                </a:path>
              </a:pathLst>
            </a:custGeom>
            <a:solidFill>
              <a:srgbClr val="FFCE32"/>
            </a:solidFill>
          </p:spPr>
        </p:sp>
        <p:sp>
          <p:nvSpPr>
            <p:cNvPr name="TextBox 8" id="8"/>
            <p:cNvSpPr txBox="true"/>
            <p:nvPr/>
          </p:nvSpPr>
          <p:spPr>
            <a:xfrm>
              <a:off x="0" y="-57150"/>
              <a:ext cx="2907772" cy="2069988"/>
            </a:xfrm>
            <a:prstGeom prst="rect">
              <a:avLst/>
            </a:prstGeom>
          </p:spPr>
          <p:txBody>
            <a:bodyPr anchor="ctr" rtlCol="false" tIns="50800" lIns="50800" bIns="50800" rIns="50800"/>
            <a:lstStyle/>
            <a:p>
              <a:pPr algn="ctr">
                <a:lnSpc>
                  <a:spcPts val="3499"/>
                </a:lnSpc>
              </a:pPr>
            </a:p>
          </p:txBody>
        </p:sp>
      </p:grpSp>
      <p:sp>
        <p:nvSpPr>
          <p:cNvPr name="TextBox 9" id="9"/>
          <p:cNvSpPr txBox="true"/>
          <p:nvPr/>
        </p:nvSpPr>
        <p:spPr>
          <a:xfrm rot="0">
            <a:off x="8139416" y="1783429"/>
            <a:ext cx="10148584" cy="7126529"/>
          </a:xfrm>
          <a:prstGeom prst="rect">
            <a:avLst/>
          </a:prstGeom>
        </p:spPr>
        <p:txBody>
          <a:bodyPr anchor="t" rtlCol="false" tIns="0" lIns="0" bIns="0" rIns="0">
            <a:spAutoFit/>
          </a:bodyPr>
          <a:lstStyle/>
          <a:p>
            <a:pPr algn="just">
              <a:lnSpc>
                <a:spcPts val="2449"/>
              </a:lnSpc>
            </a:pPr>
          </a:p>
          <a:p>
            <a:pPr algn="just">
              <a:lnSpc>
                <a:spcPts val="2449"/>
              </a:lnSpc>
            </a:pPr>
            <a:r>
              <a:rPr lang="en-US" sz="1633">
                <a:solidFill>
                  <a:srgbClr val="000000"/>
                </a:solidFill>
                <a:latin typeface="Canva Sans"/>
                <a:ea typeface="Canva Sans"/>
                <a:cs typeface="Canva Sans"/>
                <a:sym typeface="Canva Sans"/>
              </a:rPr>
              <a:t>Berdasarkan tampilan gambar aplikasi ini, berikut adalah desk</a:t>
            </a:r>
            <a:r>
              <a:rPr lang="en-US" sz="1633">
                <a:solidFill>
                  <a:srgbClr val="000000"/>
                </a:solidFill>
                <a:latin typeface="Canva Sans"/>
                <a:ea typeface="Canva Sans"/>
                <a:cs typeface="Canva Sans"/>
                <a:sym typeface="Canva Sans"/>
              </a:rPr>
              <a:t>ripsi fitur-fiturnya:</a:t>
            </a:r>
          </a:p>
          <a:p>
            <a:pPr algn="just">
              <a:lnSpc>
                <a:spcPts val="2449"/>
              </a:lnSpc>
            </a:pPr>
            <a:r>
              <a:rPr lang="en-US" sz="1633">
                <a:solidFill>
                  <a:srgbClr val="000000"/>
                </a:solidFill>
                <a:latin typeface="Canva Sans"/>
                <a:ea typeface="Canva Sans"/>
                <a:cs typeface="Canva Sans"/>
                <a:sym typeface="Canva Sans"/>
              </a:rPr>
              <a:t>1. </a:t>
            </a:r>
            <a:r>
              <a:rPr lang="en-US" sz="1633" b="true">
                <a:solidFill>
                  <a:srgbClr val="000000"/>
                </a:solidFill>
                <a:latin typeface="Canva Sans Bold"/>
                <a:ea typeface="Canva Sans Bold"/>
                <a:cs typeface="Canva Sans Bold"/>
                <a:sym typeface="Canva Sans Bold"/>
              </a:rPr>
              <a:t>Monitor Kesehatan (Monitor Health)</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Grafik yang menunjukkan data kesehatan pengguna dalam periode tertentu.</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Bisa jadi m</a:t>
            </a:r>
            <a:r>
              <a:rPr lang="en-US" sz="1633">
                <a:solidFill>
                  <a:srgbClr val="000000"/>
                </a:solidFill>
                <a:latin typeface="Canva Sans"/>
                <a:ea typeface="Canva Sans"/>
                <a:cs typeface="Canva Sans"/>
                <a:sym typeface="Canva Sans"/>
              </a:rPr>
              <a:t>enampilkan parameter seperti denyut jantung atau tekanan darah.</a:t>
            </a:r>
          </a:p>
          <a:p>
            <a:pPr algn="just">
              <a:lnSpc>
                <a:spcPts val="2449"/>
              </a:lnSpc>
            </a:pPr>
            <a:r>
              <a:rPr lang="en-US" sz="1633">
                <a:solidFill>
                  <a:srgbClr val="000000"/>
                </a:solidFill>
                <a:latin typeface="Canva Sans"/>
                <a:ea typeface="Canva Sans"/>
                <a:cs typeface="Canva Sans"/>
                <a:sym typeface="Canva Sans"/>
              </a:rPr>
              <a:t>2. </a:t>
            </a:r>
            <a:r>
              <a:rPr lang="en-US" sz="1633" b="true">
                <a:solidFill>
                  <a:srgbClr val="000000"/>
                </a:solidFill>
                <a:latin typeface="Canva Sans Bold"/>
                <a:ea typeface="Canva Sans Bold"/>
                <a:cs typeface="Canva Sans Bold"/>
                <a:sym typeface="Canva Sans Bold"/>
              </a:rPr>
              <a:t>Log Kesehatan (Health Log)</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Berat Badan: Ditampilkan dengan angka spesifik (contoh: 62 kg).</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Tekanan Darah: Informasi tekanan darah dalam format (sistolik/diastolik) seperti 120/80 mmHg.</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Denyut Jantung: Rentang denyut jantung pengguna (contoh: 80–120 bpm).</a:t>
            </a:r>
          </a:p>
          <a:p>
            <a:pPr algn="just">
              <a:lnSpc>
                <a:spcPts val="2449"/>
              </a:lnSpc>
            </a:pPr>
            <a:r>
              <a:rPr lang="en-US" sz="1633">
                <a:solidFill>
                  <a:srgbClr val="000000"/>
                </a:solidFill>
                <a:latin typeface="Canva Sans"/>
                <a:ea typeface="Canva Sans"/>
                <a:cs typeface="Canva Sans"/>
                <a:sym typeface="Canva Sans"/>
              </a:rPr>
              <a:t>3. </a:t>
            </a:r>
            <a:r>
              <a:rPr lang="en-US" sz="1633" b="true">
                <a:solidFill>
                  <a:srgbClr val="000000"/>
                </a:solidFill>
                <a:latin typeface="Canva Sans Bold"/>
                <a:ea typeface="Canva Sans Bold"/>
                <a:cs typeface="Canva Sans Bold"/>
                <a:sym typeface="Canva Sans Bold"/>
              </a:rPr>
              <a:t>Tekanan Darah (Blood Pressure)</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Visualisasi data tekanan darah dengan dua pembacaan (sistolik dan diastolik).</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Menyajikan perbandingan antara target atau kisaran normal.</a:t>
            </a:r>
          </a:p>
          <a:p>
            <a:pPr algn="just">
              <a:lnSpc>
                <a:spcPts val="2449"/>
              </a:lnSpc>
            </a:pPr>
            <a:r>
              <a:rPr lang="en-US" sz="1633">
                <a:solidFill>
                  <a:srgbClr val="000000"/>
                </a:solidFill>
                <a:latin typeface="Canva Sans"/>
                <a:ea typeface="Canva Sans"/>
                <a:cs typeface="Canva Sans"/>
                <a:sym typeface="Canva Sans"/>
              </a:rPr>
              <a:t>4. </a:t>
            </a:r>
            <a:r>
              <a:rPr lang="en-US" sz="1633" b="true">
                <a:solidFill>
                  <a:srgbClr val="000000"/>
                </a:solidFill>
                <a:latin typeface="Canva Sans Bold"/>
                <a:ea typeface="Canva Sans Bold"/>
                <a:cs typeface="Canva Sans Bold"/>
                <a:sym typeface="Canva Sans Bold"/>
              </a:rPr>
              <a:t>Kualitas Tidur (Sleep Quality)</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Informasi durasi tidur dalam jam (contoh: 8 jam).</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Membantu pengguna memantau kualitas istirahat.</a:t>
            </a:r>
          </a:p>
          <a:p>
            <a:pPr algn="just">
              <a:lnSpc>
                <a:spcPts val="2449"/>
              </a:lnSpc>
            </a:pPr>
            <a:r>
              <a:rPr lang="en-US" sz="1633">
                <a:solidFill>
                  <a:srgbClr val="000000"/>
                </a:solidFill>
                <a:latin typeface="Canva Sans"/>
                <a:ea typeface="Canva Sans"/>
                <a:cs typeface="Canva Sans"/>
                <a:sym typeface="Canva Sans"/>
              </a:rPr>
              <a:t>5. </a:t>
            </a:r>
            <a:r>
              <a:rPr lang="en-US" sz="1633" b="true">
                <a:solidFill>
                  <a:srgbClr val="000000"/>
                </a:solidFill>
                <a:latin typeface="Canva Sans Bold"/>
                <a:ea typeface="Canva Sans Bold"/>
                <a:cs typeface="Canva Sans Bold"/>
                <a:sym typeface="Canva Sans Bold"/>
              </a:rPr>
              <a:t>Grafik Aktivitas (Activity Graphics)</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Grafik batang yang memvisualisasikan tingkat aktivitas pengguna.</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Bisa berupa langkah kaki, kalori terbakar, atau parameter aktivitas lainnya.</a:t>
            </a:r>
          </a:p>
          <a:p>
            <a:pPr algn="just">
              <a:lnSpc>
                <a:spcPts val="2449"/>
              </a:lnSpc>
            </a:pPr>
            <a:r>
              <a:rPr lang="en-US" sz="1633">
                <a:solidFill>
                  <a:srgbClr val="000000"/>
                </a:solidFill>
                <a:latin typeface="Canva Sans"/>
                <a:ea typeface="Canva Sans"/>
                <a:cs typeface="Canva Sans"/>
                <a:sym typeface="Canva Sans"/>
              </a:rPr>
              <a:t>6. </a:t>
            </a:r>
            <a:r>
              <a:rPr lang="en-US" sz="1633" b="true">
                <a:solidFill>
                  <a:srgbClr val="000000"/>
                </a:solidFill>
                <a:latin typeface="Canva Sans Bold"/>
                <a:ea typeface="Canva Sans Bold"/>
                <a:cs typeface="Canva Sans Bold"/>
                <a:sym typeface="Canva Sans Bold"/>
              </a:rPr>
              <a:t>Kebutuhan Air (W</a:t>
            </a:r>
            <a:r>
              <a:rPr lang="en-US" sz="1633" b="true">
                <a:solidFill>
                  <a:srgbClr val="000000"/>
                </a:solidFill>
                <a:latin typeface="Canva Sans Bold"/>
                <a:ea typeface="Canva Sans Bold"/>
                <a:cs typeface="Canva Sans Bold"/>
                <a:sym typeface="Canva Sans Bold"/>
              </a:rPr>
              <a:t>ater Needs)</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Menunjukkan rekomendasi jumlah air yang harus dikonsumsi per hari (contoh: 2 – 2.7 liter/hari).</a:t>
            </a:r>
          </a:p>
          <a:p>
            <a:pPr algn="just">
              <a:lnSpc>
                <a:spcPts val="2449"/>
              </a:lnSpc>
            </a:pPr>
            <a:r>
              <a:rPr lang="en-US" sz="1633">
                <a:solidFill>
                  <a:srgbClr val="000000"/>
                </a:solidFill>
                <a:latin typeface="Canva Sans"/>
                <a:ea typeface="Canva Sans"/>
                <a:cs typeface="Canva Sans"/>
                <a:sym typeface="Canva Sans"/>
              </a:rPr>
              <a:t>7. </a:t>
            </a:r>
            <a:r>
              <a:rPr lang="en-US" sz="1633" b="true">
                <a:solidFill>
                  <a:srgbClr val="000000"/>
                </a:solidFill>
                <a:latin typeface="Canva Sans Bold"/>
                <a:ea typeface="Canva Sans Bold"/>
                <a:cs typeface="Canva Sans Bold"/>
                <a:sym typeface="Canva Sans Bold"/>
              </a:rPr>
              <a:t>Tambah Check-Up (Add New Check Up)</a:t>
            </a:r>
          </a:p>
          <a:p>
            <a:pPr algn="just" marL="352622" indent="-176311" lvl="1">
              <a:lnSpc>
                <a:spcPts val="2449"/>
              </a:lnSpc>
              <a:buFont typeface="Arial"/>
              <a:buChar char="•"/>
            </a:pPr>
            <a:r>
              <a:rPr lang="en-US" sz="1633">
                <a:solidFill>
                  <a:srgbClr val="000000"/>
                </a:solidFill>
                <a:latin typeface="Canva Sans"/>
                <a:ea typeface="Canva Sans"/>
                <a:cs typeface="Canva Sans"/>
                <a:sym typeface="Canva Sans"/>
              </a:rPr>
              <a:t>Fitur untuk menambahkan data baru hasil pemeriksaan kesehatan pengguna.</a:t>
            </a:r>
          </a:p>
          <a:p>
            <a:pPr algn="just">
              <a:lnSpc>
                <a:spcPts val="244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DAGUYwdcZYs</dc:identifier>
  <dcterms:modified xsi:type="dcterms:W3CDTF">2011-08-01T06:04:30Z</dcterms:modified>
  <cp:revision>1</cp:revision>
  <dc:title>Ide Prototype (Overall)</dc:title>
</cp:coreProperties>
</file>